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397" r:id="rId4"/>
    <p:sldId id="258" r:id="rId5"/>
    <p:sldId id="259" r:id="rId6"/>
    <p:sldId id="418" r:id="rId7"/>
    <p:sldId id="262" r:id="rId8"/>
    <p:sldId id="425" r:id="rId9"/>
    <p:sldId id="417" r:id="rId10"/>
    <p:sldId id="420" r:id="rId11"/>
    <p:sldId id="424" r:id="rId12"/>
    <p:sldId id="421" r:id="rId13"/>
    <p:sldId id="261" r:id="rId14"/>
    <p:sldId id="415" r:id="rId15"/>
    <p:sldId id="423" r:id="rId16"/>
    <p:sldId id="427" r:id="rId17"/>
    <p:sldId id="426" r:id="rId1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94FB"/>
    <a:srgbClr val="F5DC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784" autoAdjust="0"/>
  </p:normalViewPr>
  <p:slideViewPr>
    <p:cSldViewPr snapToGrid="0">
      <p:cViewPr varScale="1">
        <p:scale>
          <a:sx n="67" d="100"/>
          <a:sy n="67" d="100"/>
        </p:scale>
        <p:origin x="60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E1D26A-DAEC-44C8-80A7-AA957AD1BEDD}" type="doc">
      <dgm:prSet loTypeId="urn:microsoft.com/office/officeart/2005/8/layout/lProcess3" loCatId="process" qsTypeId="urn:microsoft.com/office/officeart/2005/8/quickstyle/3d3" qsCatId="3D" csTypeId="urn:microsoft.com/office/officeart/2005/8/colors/colorful1" csCatId="colorful" phldr="1"/>
      <dgm:spPr/>
      <dgm:t>
        <a:bodyPr/>
        <a:lstStyle/>
        <a:p>
          <a:endParaRPr lang="it-IT"/>
        </a:p>
      </dgm:t>
    </dgm:pt>
    <dgm:pt modelId="{871658FB-E948-47C9-95FE-E39764C79D55}">
      <dgm:prSet phldrT="[Testo]"/>
      <dgm:spPr/>
      <dgm:t>
        <a:bodyPr/>
        <a:lstStyle/>
        <a:p>
          <a:r>
            <a:rPr lang="it-IT" dirty="0"/>
            <a:t>MANUALE</a:t>
          </a:r>
        </a:p>
      </dgm:t>
    </dgm:pt>
    <dgm:pt modelId="{7C93D3F7-9834-4339-A3CD-101828E1C655}" type="parTrans" cxnId="{FE63111B-7ECF-4410-9C4C-942E548640BA}">
      <dgm:prSet/>
      <dgm:spPr/>
      <dgm:t>
        <a:bodyPr/>
        <a:lstStyle/>
        <a:p>
          <a:endParaRPr lang="it-IT"/>
        </a:p>
      </dgm:t>
    </dgm:pt>
    <dgm:pt modelId="{E8326310-3677-4DD3-81BB-F5AEB95607F7}" type="sibTrans" cxnId="{FE63111B-7ECF-4410-9C4C-942E548640BA}">
      <dgm:prSet/>
      <dgm:spPr/>
      <dgm:t>
        <a:bodyPr/>
        <a:lstStyle/>
        <a:p>
          <a:endParaRPr lang="it-IT"/>
        </a:p>
      </dgm:t>
    </dgm:pt>
    <dgm:pt modelId="{0624B73D-7196-4400-829E-4668620417AF}">
      <dgm:prSet phldrT="[Testo]"/>
      <dgm:spPr/>
      <dgm:t>
        <a:bodyPr/>
        <a:lstStyle/>
        <a:p>
          <a:r>
            <a:rPr lang="it-IT" dirty="0"/>
            <a:t>PAROLE</a:t>
          </a:r>
        </a:p>
      </dgm:t>
    </dgm:pt>
    <dgm:pt modelId="{872DDB8B-5C15-4622-B2E8-7962FA6B87E3}" type="parTrans" cxnId="{9F0F67FE-78D1-45CC-84A5-B3B0E5537155}">
      <dgm:prSet/>
      <dgm:spPr/>
      <dgm:t>
        <a:bodyPr/>
        <a:lstStyle/>
        <a:p>
          <a:endParaRPr lang="it-IT"/>
        </a:p>
      </dgm:t>
    </dgm:pt>
    <dgm:pt modelId="{69374594-3E9E-4C58-8534-80EB420A8534}" type="sibTrans" cxnId="{9F0F67FE-78D1-45CC-84A5-B3B0E5537155}">
      <dgm:prSet/>
      <dgm:spPr/>
      <dgm:t>
        <a:bodyPr/>
        <a:lstStyle/>
        <a:p>
          <a:endParaRPr lang="it-IT"/>
        </a:p>
      </dgm:t>
    </dgm:pt>
    <dgm:pt modelId="{AE9DB493-CAA7-4565-B278-266F848B2F3A}">
      <dgm:prSet phldrT="[Testo]"/>
      <dgm:spPr/>
      <dgm:t>
        <a:bodyPr/>
        <a:lstStyle/>
        <a:p>
          <a:r>
            <a:rPr lang="it-IT" dirty="0"/>
            <a:t>FRASI</a:t>
          </a:r>
        </a:p>
      </dgm:t>
    </dgm:pt>
    <dgm:pt modelId="{7ABFA98B-CB4A-495B-BF2A-14404FFA8B36}" type="parTrans" cxnId="{C19E2ACA-6282-4F71-AE49-775135CAA9C7}">
      <dgm:prSet/>
      <dgm:spPr/>
      <dgm:t>
        <a:bodyPr/>
        <a:lstStyle/>
        <a:p>
          <a:endParaRPr lang="it-IT"/>
        </a:p>
      </dgm:t>
    </dgm:pt>
    <dgm:pt modelId="{AFEFBFED-7627-4F1A-A84B-5D95923560A4}" type="sibTrans" cxnId="{C19E2ACA-6282-4F71-AE49-775135CAA9C7}">
      <dgm:prSet/>
      <dgm:spPr/>
      <dgm:t>
        <a:bodyPr/>
        <a:lstStyle/>
        <a:p>
          <a:endParaRPr lang="it-IT"/>
        </a:p>
      </dgm:t>
    </dgm:pt>
    <dgm:pt modelId="{7D5AEA9C-4DFA-4A5E-9315-740489485511}">
      <dgm:prSet phldrT="[Testo]"/>
      <dgm:spPr/>
      <dgm:t>
        <a:bodyPr/>
        <a:lstStyle/>
        <a:p>
          <a:r>
            <a:rPr lang="it-IT" dirty="0"/>
            <a:t>DNA</a:t>
          </a:r>
        </a:p>
      </dgm:t>
    </dgm:pt>
    <dgm:pt modelId="{EC79F8C7-8396-4FF1-8F6C-C26E0FC631A9}" type="parTrans" cxnId="{8676CFB7-B067-40DC-BDB9-71360F1587B8}">
      <dgm:prSet/>
      <dgm:spPr/>
      <dgm:t>
        <a:bodyPr/>
        <a:lstStyle/>
        <a:p>
          <a:endParaRPr lang="it-IT"/>
        </a:p>
      </dgm:t>
    </dgm:pt>
    <dgm:pt modelId="{72F28B98-B945-4C15-BA2D-BC80491CFBA3}" type="sibTrans" cxnId="{8676CFB7-B067-40DC-BDB9-71360F1587B8}">
      <dgm:prSet/>
      <dgm:spPr/>
      <dgm:t>
        <a:bodyPr/>
        <a:lstStyle/>
        <a:p>
          <a:endParaRPr lang="it-IT"/>
        </a:p>
      </dgm:t>
    </dgm:pt>
    <dgm:pt modelId="{1E90EB95-F029-461E-897D-D087E8954BBE}">
      <dgm:prSet phldrT="[Testo]"/>
      <dgm:spPr/>
      <dgm:t>
        <a:bodyPr/>
        <a:lstStyle/>
        <a:p>
          <a:r>
            <a:rPr lang="it-IT" dirty="0"/>
            <a:t>ESONI</a:t>
          </a:r>
        </a:p>
      </dgm:t>
    </dgm:pt>
    <dgm:pt modelId="{82E11BDF-77E0-4EBC-9322-8DDCCE40785A}" type="parTrans" cxnId="{C9270D4B-D6E3-4F13-B267-BBF095A9214E}">
      <dgm:prSet/>
      <dgm:spPr/>
      <dgm:t>
        <a:bodyPr/>
        <a:lstStyle/>
        <a:p>
          <a:endParaRPr lang="it-IT"/>
        </a:p>
      </dgm:t>
    </dgm:pt>
    <dgm:pt modelId="{DE58621C-30B7-4483-B53C-7F3C5D0960AD}" type="sibTrans" cxnId="{C9270D4B-D6E3-4F13-B267-BBF095A9214E}">
      <dgm:prSet/>
      <dgm:spPr/>
      <dgm:t>
        <a:bodyPr/>
        <a:lstStyle/>
        <a:p>
          <a:endParaRPr lang="it-IT"/>
        </a:p>
      </dgm:t>
    </dgm:pt>
    <dgm:pt modelId="{0DB347EF-FBB6-4B4D-908E-BCDF2D79E894}">
      <dgm:prSet phldrT="[Testo]"/>
      <dgm:spPr/>
      <dgm:t>
        <a:bodyPr/>
        <a:lstStyle/>
        <a:p>
          <a:r>
            <a:rPr lang="it-IT" dirty="0"/>
            <a:t>PARAGRAFI</a:t>
          </a:r>
        </a:p>
      </dgm:t>
    </dgm:pt>
    <dgm:pt modelId="{CC5B2E9A-3CA0-4735-AFFF-09D880857590}" type="parTrans" cxnId="{58492541-8910-461A-837D-69D2A7011883}">
      <dgm:prSet/>
      <dgm:spPr/>
      <dgm:t>
        <a:bodyPr/>
        <a:lstStyle/>
        <a:p>
          <a:endParaRPr lang="it-IT"/>
        </a:p>
      </dgm:t>
    </dgm:pt>
    <dgm:pt modelId="{7C494A96-AF05-4E6E-80EB-F5E8F7EC52AB}" type="sibTrans" cxnId="{58492541-8910-461A-837D-69D2A7011883}">
      <dgm:prSet/>
      <dgm:spPr/>
      <dgm:t>
        <a:bodyPr/>
        <a:lstStyle/>
        <a:p>
          <a:endParaRPr lang="it-IT"/>
        </a:p>
      </dgm:t>
    </dgm:pt>
    <dgm:pt modelId="{0A35482A-E827-493A-9764-A37613D689FE}">
      <dgm:prSet phldrT="[Testo]"/>
      <dgm:spPr/>
      <dgm:t>
        <a:bodyPr/>
        <a:lstStyle/>
        <a:p>
          <a:r>
            <a:rPr lang="it-IT" dirty="0"/>
            <a:t>CAPITOLI …</a:t>
          </a:r>
        </a:p>
      </dgm:t>
    </dgm:pt>
    <dgm:pt modelId="{EACACE35-AD07-46AA-B5DF-8EF987D1AFFC}" type="parTrans" cxnId="{A2AD5884-9FC7-4B17-A6E0-14FD6E88F6ED}">
      <dgm:prSet/>
      <dgm:spPr/>
      <dgm:t>
        <a:bodyPr/>
        <a:lstStyle/>
        <a:p>
          <a:endParaRPr lang="it-IT"/>
        </a:p>
      </dgm:t>
    </dgm:pt>
    <dgm:pt modelId="{3A5A54A0-0154-44BB-A5DC-24C4C2334AFC}" type="sibTrans" cxnId="{A2AD5884-9FC7-4B17-A6E0-14FD6E88F6ED}">
      <dgm:prSet/>
      <dgm:spPr/>
      <dgm:t>
        <a:bodyPr/>
        <a:lstStyle/>
        <a:p>
          <a:endParaRPr lang="it-IT"/>
        </a:p>
      </dgm:t>
    </dgm:pt>
    <dgm:pt modelId="{A57DE6E1-C3C7-40A9-80DC-67AC9733F6C7}">
      <dgm:prSet phldrT="[Testo]"/>
      <dgm:spPr/>
      <dgm:t>
        <a:bodyPr/>
        <a:lstStyle/>
        <a:p>
          <a:r>
            <a:rPr lang="it-IT" dirty="0"/>
            <a:t>DOMINI</a:t>
          </a:r>
        </a:p>
      </dgm:t>
    </dgm:pt>
    <dgm:pt modelId="{F2444BE9-47EF-4C6C-840A-1A38AE9A7160}" type="parTrans" cxnId="{86049AF5-1BE8-44EE-A6A2-FEDA24DBA5B6}">
      <dgm:prSet/>
      <dgm:spPr/>
      <dgm:t>
        <a:bodyPr/>
        <a:lstStyle/>
        <a:p>
          <a:endParaRPr lang="it-IT"/>
        </a:p>
      </dgm:t>
    </dgm:pt>
    <dgm:pt modelId="{870156A3-086B-449B-8ADA-BC74DC3446DB}" type="sibTrans" cxnId="{86049AF5-1BE8-44EE-A6A2-FEDA24DBA5B6}">
      <dgm:prSet/>
      <dgm:spPr/>
      <dgm:t>
        <a:bodyPr/>
        <a:lstStyle/>
        <a:p>
          <a:endParaRPr lang="it-IT"/>
        </a:p>
      </dgm:t>
    </dgm:pt>
    <dgm:pt modelId="{AB750B8F-B48A-487B-99A7-59A25874772A}">
      <dgm:prSet phldrT="[Testo]"/>
      <dgm:spPr/>
      <dgm:t>
        <a:bodyPr/>
        <a:lstStyle/>
        <a:p>
          <a:r>
            <a:rPr lang="it-IT" dirty="0"/>
            <a:t>GENI …</a:t>
          </a:r>
        </a:p>
      </dgm:t>
    </dgm:pt>
    <dgm:pt modelId="{1B91972E-EFB5-4B81-B857-995DF21BFE25}" type="parTrans" cxnId="{22DFE678-4939-4B04-BA4A-705E7455F13B}">
      <dgm:prSet/>
      <dgm:spPr/>
      <dgm:t>
        <a:bodyPr/>
        <a:lstStyle/>
        <a:p>
          <a:endParaRPr lang="it-IT"/>
        </a:p>
      </dgm:t>
    </dgm:pt>
    <dgm:pt modelId="{45B2B4AF-DDBD-4395-BF47-5C0880739F51}" type="sibTrans" cxnId="{22DFE678-4939-4B04-BA4A-705E7455F13B}">
      <dgm:prSet/>
      <dgm:spPr/>
      <dgm:t>
        <a:bodyPr/>
        <a:lstStyle/>
        <a:p>
          <a:endParaRPr lang="it-IT"/>
        </a:p>
      </dgm:t>
    </dgm:pt>
    <dgm:pt modelId="{7CE0527C-1DF6-4D20-B5D0-E8C8183829A8}">
      <dgm:prSet phldrT="[Testo]"/>
      <dgm:spPr/>
      <dgm:t>
        <a:bodyPr/>
        <a:lstStyle/>
        <a:p>
          <a:r>
            <a:rPr lang="it-IT" dirty="0"/>
            <a:t>ALFABETO</a:t>
          </a:r>
        </a:p>
      </dgm:t>
    </dgm:pt>
    <dgm:pt modelId="{7369CF0F-9F11-4E62-AABF-8173F08F4A86}" type="parTrans" cxnId="{93B9F793-74DB-450D-8D10-EEC5D04F1860}">
      <dgm:prSet/>
      <dgm:spPr/>
      <dgm:t>
        <a:bodyPr/>
        <a:lstStyle/>
        <a:p>
          <a:endParaRPr lang="it-IT"/>
        </a:p>
      </dgm:t>
    </dgm:pt>
    <dgm:pt modelId="{D8FF2F9E-4125-4C9B-B4A7-682211A8A52B}" type="sibTrans" cxnId="{93B9F793-74DB-450D-8D10-EEC5D04F1860}">
      <dgm:prSet/>
      <dgm:spPr/>
      <dgm:t>
        <a:bodyPr/>
        <a:lstStyle/>
        <a:p>
          <a:endParaRPr lang="it-IT"/>
        </a:p>
      </dgm:t>
    </dgm:pt>
    <dgm:pt modelId="{F633B041-BEDB-4491-A66E-964878B4C683}">
      <dgm:prSet phldrT="[Testo]"/>
      <dgm:spPr/>
      <dgm:t>
        <a:bodyPr/>
        <a:lstStyle/>
        <a:p>
          <a:r>
            <a:rPr lang="it-IT" dirty="0"/>
            <a:t>BASI AZOTATE</a:t>
          </a:r>
        </a:p>
      </dgm:t>
    </dgm:pt>
    <dgm:pt modelId="{95925A7A-B910-405E-B2B5-BD4A9A240EA0}" type="parTrans" cxnId="{CD696510-293F-43E2-8B42-FC6853003FCD}">
      <dgm:prSet/>
      <dgm:spPr/>
      <dgm:t>
        <a:bodyPr/>
        <a:lstStyle/>
        <a:p>
          <a:endParaRPr lang="it-IT"/>
        </a:p>
      </dgm:t>
    </dgm:pt>
    <dgm:pt modelId="{DB67BE55-001A-47ED-AEDE-82D857A0CA46}" type="sibTrans" cxnId="{CD696510-293F-43E2-8B42-FC6853003FCD}">
      <dgm:prSet/>
      <dgm:spPr/>
      <dgm:t>
        <a:bodyPr/>
        <a:lstStyle/>
        <a:p>
          <a:endParaRPr lang="it-IT"/>
        </a:p>
      </dgm:t>
    </dgm:pt>
    <dgm:pt modelId="{99B9D418-D4F1-495D-BB81-80AAE69076F4}">
      <dgm:prSet phldrT="[Testo]"/>
      <dgm:spPr/>
      <dgm:t>
        <a:bodyPr/>
        <a:lstStyle/>
        <a:p>
          <a:r>
            <a:rPr lang="it-IT" dirty="0"/>
            <a:t>AMINOACIDI</a:t>
          </a:r>
        </a:p>
      </dgm:t>
    </dgm:pt>
    <dgm:pt modelId="{5B155C91-93C9-4BEC-8B83-D997A3F2B853}" type="parTrans" cxnId="{211E532A-B42C-4B7E-9F8B-222EC76B308E}">
      <dgm:prSet/>
      <dgm:spPr/>
      <dgm:t>
        <a:bodyPr/>
        <a:lstStyle/>
        <a:p>
          <a:endParaRPr lang="it-IT"/>
        </a:p>
      </dgm:t>
    </dgm:pt>
    <dgm:pt modelId="{24FC3877-5785-4DEC-9E63-2273FA779195}" type="sibTrans" cxnId="{211E532A-B42C-4B7E-9F8B-222EC76B308E}">
      <dgm:prSet/>
      <dgm:spPr/>
      <dgm:t>
        <a:bodyPr/>
        <a:lstStyle/>
        <a:p>
          <a:endParaRPr lang="it-IT"/>
        </a:p>
      </dgm:t>
    </dgm:pt>
    <dgm:pt modelId="{B5ACDABF-51AD-4148-A57F-75D734B6D373}" type="pres">
      <dgm:prSet presAssocID="{91E1D26A-DAEC-44C8-80A7-AA957AD1BEDD}" presName="Name0" presStyleCnt="0">
        <dgm:presLayoutVars>
          <dgm:chPref val="3"/>
          <dgm:dir/>
          <dgm:animLvl val="lvl"/>
          <dgm:resizeHandles/>
        </dgm:presLayoutVars>
      </dgm:prSet>
      <dgm:spPr/>
    </dgm:pt>
    <dgm:pt modelId="{33BF3A07-B154-42C8-9032-73C1304E84AD}" type="pres">
      <dgm:prSet presAssocID="{871658FB-E948-47C9-95FE-E39764C79D55}" presName="horFlow" presStyleCnt="0"/>
      <dgm:spPr/>
    </dgm:pt>
    <dgm:pt modelId="{ADB168E2-1DBD-4CEA-B1F4-FC15A878CFAA}" type="pres">
      <dgm:prSet presAssocID="{871658FB-E948-47C9-95FE-E39764C79D55}" presName="bigChev" presStyleLbl="node1" presStyleIdx="0" presStyleCnt="2"/>
      <dgm:spPr/>
    </dgm:pt>
    <dgm:pt modelId="{90BBC48A-E142-45A6-B4C1-9F66F94AD94A}" type="pres">
      <dgm:prSet presAssocID="{7369CF0F-9F11-4E62-AABF-8173F08F4A86}" presName="parTrans" presStyleCnt="0"/>
      <dgm:spPr/>
    </dgm:pt>
    <dgm:pt modelId="{6BCCF7FC-6C2B-487F-8B25-12585F28DB7C}" type="pres">
      <dgm:prSet presAssocID="{7CE0527C-1DF6-4D20-B5D0-E8C8183829A8}" presName="node" presStyleLbl="alignAccFollowNode1" presStyleIdx="0" presStyleCnt="10">
        <dgm:presLayoutVars>
          <dgm:bulletEnabled val="1"/>
        </dgm:presLayoutVars>
      </dgm:prSet>
      <dgm:spPr/>
    </dgm:pt>
    <dgm:pt modelId="{18D7446E-D3B9-4666-881B-E7271F5532BE}" type="pres">
      <dgm:prSet presAssocID="{D8FF2F9E-4125-4C9B-B4A7-682211A8A52B}" presName="sibTrans" presStyleCnt="0"/>
      <dgm:spPr/>
    </dgm:pt>
    <dgm:pt modelId="{4FF6AAE0-5D91-489B-9AC4-B1F736D2D3A5}" type="pres">
      <dgm:prSet presAssocID="{0624B73D-7196-4400-829E-4668620417AF}" presName="node" presStyleLbl="alignAccFollowNode1" presStyleIdx="1" presStyleCnt="10">
        <dgm:presLayoutVars>
          <dgm:bulletEnabled val="1"/>
        </dgm:presLayoutVars>
      </dgm:prSet>
      <dgm:spPr/>
    </dgm:pt>
    <dgm:pt modelId="{D1BD98D2-5EC1-4477-A351-37B7EC548790}" type="pres">
      <dgm:prSet presAssocID="{69374594-3E9E-4C58-8534-80EB420A8534}" presName="sibTrans" presStyleCnt="0"/>
      <dgm:spPr/>
    </dgm:pt>
    <dgm:pt modelId="{E4C21F44-C364-4F40-AF1F-9F0195F6F0FB}" type="pres">
      <dgm:prSet presAssocID="{AE9DB493-CAA7-4565-B278-266F848B2F3A}" presName="node" presStyleLbl="alignAccFollowNode1" presStyleIdx="2" presStyleCnt="10">
        <dgm:presLayoutVars>
          <dgm:bulletEnabled val="1"/>
        </dgm:presLayoutVars>
      </dgm:prSet>
      <dgm:spPr/>
    </dgm:pt>
    <dgm:pt modelId="{904EC170-4E7E-4A98-9ABF-8F944FE2F78C}" type="pres">
      <dgm:prSet presAssocID="{AFEFBFED-7627-4F1A-A84B-5D95923560A4}" presName="sibTrans" presStyleCnt="0"/>
      <dgm:spPr/>
    </dgm:pt>
    <dgm:pt modelId="{3D91B094-92A8-4F85-B33C-9DF8471C8DE9}" type="pres">
      <dgm:prSet presAssocID="{0DB347EF-FBB6-4B4D-908E-BCDF2D79E894}" presName="node" presStyleLbl="alignAccFollowNode1" presStyleIdx="3" presStyleCnt="10">
        <dgm:presLayoutVars>
          <dgm:bulletEnabled val="1"/>
        </dgm:presLayoutVars>
      </dgm:prSet>
      <dgm:spPr/>
    </dgm:pt>
    <dgm:pt modelId="{7D12621F-F51B-40F9-89D2-FB16654316DF}" type="pres">
      <dgm:prSet presAssocID="{7C494A96-AF05-4E6E-80EB-F5E8F7EC52AB}" presName="sibTrans" presStyleCnt="0"/>
      <dgm:spPr/>
    </dgm:pt>
    <dgm:pt modelId="{FB45321D-B7EC-4355-96B5-71AD0C2C7F6A}" type="pres">
      <dgm:prSet presAssocID="{0A35482A-E827-493A-9764-A37613D689FE}" presName="node" presStyleLbl="alignAccFollowNode1" presStyleIdx="4" presStyleCnt="10">
        <dgm:presLayoutVars>
          <dgm:bulletEnabled val="1"/>
        </dgm:presLayoutVars>
      </dgm:prSet>
      <dgm:spPr/>
    </dgm:pt>
    <dgm:pt modelId="{FB02BAEB-6830-40A0-9E04-ACF6245E1306}" type="pres">
      <dgm:prSet presAssocID="{871658FB-E948-47C9-95FE-E39764C79D55}" presName="vSp" presStyleCnt="0"/>
      <dgm:spPr/>
    </dgm:pt>
    <dgm:pt modelId="{7D421FEA-321A-4774-9F76-D6432D5DFE3C}" type="pres">
      <dgm:prSet presAssocID="{7D5AEA9C-4DFA-4A5E-9315-740489485511}" presName="horFlow" presStyleCnt="0"/>
      <dgm:spPr/>
    </dgm:pt>
    <dgm:pt modelId="{D949E2A3-8F87-45E0-BD86-B03874BA0DBB}" type="pres">
      <dgm:prSet presAssocID="{7D5AEA9C-4DFA-4A5E-9315-740489485511}" presName="bigChev" presStyleLbl="node1" presStyleIdx="1" presStyleCnt="2"/>
      <dgm:spPr/>
    </dgm:pt>
    <dgm:pt modelId="{9EACFBF2-397C-47BB-BA5B-BE6B9238272B}" type="pres">
      <dgm:prSet presAssocID="{95925A7A-B910-405E-B2B5-BD4A9A240EA0}" presName="parTrans" presStyleCnt="0"/>
      <dgm:spPr/>
    </dgm:pt>
    <dgm:pt modelId="{D79C56D0-1D7A-49FF-B795-7AFC8A5743C8}" type="pres">
      <dgm:prSet presAssocID="{F633B041-BEDB-4491-A66E-964878B4C683}" presName="node" presStyleLbl="alignAccFollowNode1" presStyleIdx="5" presStyleCnt="10">
        <dgm:presLayoutVars>
          <dgm:bulletEnabled val="1"/>
        </dgm:presLayoutVars>
      </dgm:prSet>
      <dgm:spPr/>
    </dgm:pt>
    <dgm:pt modelId="{A08FD477-4DF8-43E3-A3E5-7394C9C5EA75}" type="pres">
      <dgm:prSet presAssocID="{DB67BE55-001A-47ED-AEDE-82D857A0CA46}" presName="sibTrans" presStyleCnt="0"/>
      <dgm:spPr/>
    </dgm:pt>
    <dgm:pt modelId="{0292F46F-9B4F-4F74-82D3-C18A5794C4EC}" type="pres">
      <dgm:prSet presAssocID="{99B9D418-D4F1-495D-BB81-80AAE69076F4}" presName="node" presStyleLbl="alignAccFollowNode1" presStyleIdx="6" presStyleCnt="10">
        <dgm:presLayoutVars>
          <dgm:bulletEnabled val="1"/>
        </dgm:presLayoutVars>
      </dgm:prSet>
      <dgm:spPr/>
    </dgm:pt>
    <dgm:pt modelId="{DCF31039-330A-4BCB-B249-175E214E3652}" type="pres">
      <dgm:prSet presAssocID="{24FC3877-5785-4DEC-9E63-2273FA779195}" presName="sibTrans" presStyleCnt="0"/>
      <dgm:spPr/>
    </dgm:pt>
    <dgm:pt modelId="{31FE2E6A-107A-4886-A2AA-603E9210CD06}" type="pres">
      <dgm:prSet presAssocID="{1E90EB95-F029-461E-897D-D087E8954BBE}" presName="node" presStyleLbl="alignAccFollowNode1" presStyleIdx="7" presStyleCnt="10">
        <dgm:presLayoutVars>
          <dgm:bulletEnabled val="1"/>
        </dgm:presLayoutVars>
      </dgm:prSet>
      <dgm:spPr/>
    </dgm:pt>
    <dgm:pt modelId="{A8235676-2970-4594-BD2E-4C8968813A69}" type="pres">
      <dgm:prSet presAssocID="{DE58621C-30B7-4483-B53C-7F3C5D0960AD}" presName="sibTrans" presStyleCnt="0"/>
      <dgm:spPr/>
    </dgm:pt>
    <dgm:pt modelId="{AC7C504D-ACC5-4ED0-A479-E6EFB171E421}" type="pres">
      <dgm:prSet presAssocID="{A57DE6E1-C3C7-40A9-80DC-67AC9733F6C7}" presName="node" presStyleLbl="alignAccFollowNode1" presStyleIdx="8" presStyleCnt="10">
        <dgm:presLayoutVars>
          <dgm:bulletEnabled val="1"/>
        </dgm:presLayoutVars>
      </dgm:prSet>
      <dgm:spPr/>
    </dgm:pt>
    <dgm:pt modelId="{44EE423A-51F4-456F-A9A8-93BFEB4B3A9D}" type="pres">
      <dgm:prSet presAssocID="{870156A3-086B-449B-8ADA-BC74DC3446DB}" presName="sibTrans" presStyleCnt="0"/>
      <dgm:spPr/>
    </dgm:pt>
    <dgm:pt modelId="{D5955277-C15E-49B6-AA77-43DBB01DBED0}" type="pres">
      <dgm:prSet presAssocID="{AB750B8F-B48A-487B-99A7-59A25874772A}" presName="node" presStyleLbl="alignAccFollowNode1" presStyleIdx="9" presStyleCnt="10">
        <dgm:presLayoutVars>
          <dgm:bulletEnabled val="1"/>
        </dgm:presLayoutVars>
      </dgm:prSet>
      <dgm:spPr/>
    </dgm:pt>
  </dgm:ptLst>
  <dgm:cxnLst>
    <dgm:cxn modelId="{CD696510-293F-43E2-8B42-FC6853003FCD}" srcId="{7D5AEA9C-4DFA-4A5E-9315-740489485511}" destId="{F633B041-BEDB-4491-A66E-964878B4C683}" srcOrd="0" destOrd="0" parTransId="{95925A7A-B910-405E-B2B5-BD4A9A240EA0}" sibTransId="{DB67BE55-001A-47ED-AEDE-82D857A0CA46}"/>
    <dgm:cxn modelId="{907E1719-B2B9-4647-A9D9-B2ABA0A8BA88}" type="presOf" srcId="{871658FB-E948-47C9-95FE-E39764C79D55}" destId="{ADB168E2-1DBD-4CEA-B1F4-FC15A878CFAA}" srcOrd="0" destOrd="0" presId="urn:microsoft.com/office/officeart/2005/8/layout/lProcess3"/>
    <dgm:cxn modelId="{FE63111B-7ECF-4410-9C4C-942E548640BA}" srcId="{91E1D26A-DAEC-44C8-80A7-AA957AD1BEDD}" destId="{871658FB-E948-47C9-95FE-E39764C79D55}" srcOrd="0" destOrd="0" parTransId="{7C93D3F7-9834-4339-A3CD-101828E1C655}" sibTransId="{E8326310-3677-4DD3-81BB-F5AEB95607F7}"/>
    <dgm:cxn modelId="{DD2BAA28-30E7-4BDD-86AC-9E486E770797}" type="presOf" srcId="{0DB347EF-FBB6-4B4D-908E-BCDF2D79E894}" destId="{3D91B094-92A8-4F85-B33C-9DF8471C8DE9}" srcOrd="0" destOrd="0" presId="urn:microsoft.com/office/officeart/2005/8/layout/lProcess3"/>
    <dgm:cxn modelId="{211E532A-B42C-4B7E-9F8B-222EC76B308E}" srcId="{7D5AEA9C-4DFA-4A5E-9315-740489485511}" destId="{99B9D418-D4F1-495D-BB81-80AAE69076F4}" srcOrd="1" destOrd="0" parTransId="{5B155C91-93C9-4BEC-8B83-D997A3F2B853}" sibTransId="{24FC3877-5785-4DEC-9E63-2273FA779195}"/>
    <dgm:cxn modelId="{DBC83439-9B80-4648-B6B4-BBF52685B013}" type="presOf" srcId="{F633B041-BEDB-4491-A66E-964878B4C683}" destId="{D79C56D0-1D7A-49FF-B795-7AFC8A5743C8}" srcOrd="0" destOrd="0" presId="urn:microsoft.com/office/officeart/2005/8/layout/lProcess3"/>
    <dgm:cxn modelId="{9DBB783E-1536-48A0-91E2-14A7C964DE04}" type="presOf" srcId="{99B9D418-D4F1-495D-BB81-80AAE69076F4}" destId="{0292F46F-9B4F-4F74-82D3-C18A5794C4EC}" srcOrd="0" destOrd="0" presId="urn:microsoft.com/office/officeart/2005/8/layout/lProcess3"/>
    <dgm:cxn modelId="{58492541-8910-461A-837D-69D2A7011883}" srcId="{871658FB-E948-47C9-95FE-E39764C79D55}" destId="{0DB347EF-FBB6-4B4D-908E-BCDF2D79E894}" srcOrd="3" destOrd="0" parTransId="{CC5B2E9A-3CA0-4735-AFFF-09D880857590}" sibTransId="{7C494A96-AF05-4E6E-80EB-F5E8F7EC52AB}"/>
    <dgm:cxn modelId="{34EE2568-0C7C-4404-8CEF-DC0ED16BAE8A}" type="presOf" srcId="{91E1D26A-DAEC-44C8-80A7-AA957AD1BEDD}" destId="{B5ACDABF-51AD-4148-A57F-75D734B6D373}" srcOrd="0" destOrd="0" presId="urn:microsoft.com/office/officeart/2005/8/layout/lProcess3"/>
    <dgm:cxn modelId="{C9270D4B-D6E3-4F13-B267-BBF095A9214E}" srcId="{7D5AEA9C-4DFA-4A5E-9315-740489485511}" destId="{1E90EB95-F029-461E-897D-D087E8954BBE}" srcOrd="2" destOrd="0" parTransId="{82E11BDF-77E0-4EBC-9322-8DDCCE40785A}" sibTransId="{DE58621C-30B7-4483-B53C-7F3C5D0960AD}"/>
    <dgm:cxn modelId="{2D22E44F-1C99-4D96-BE41-A54B0C41A278}" type="presOf" srcId="{1E90EB95-F029-461E-897D-D087E8954BBE}" destId="{31FE2E6A-107A-4886-A2AA-603E9210CD06}" srcOrd="0" destOrd="0" presId="urn:microsoft.com/office/officeart/2005/8/layout/lProcess3"/>
    <dgm:cxn modelId="{007FFA71-CD0D-476C-BA94-5BAEE0294D56}" type="presOf" srcId="{0A35482A-E827-493A-9764-A37613D689FE}" destId="{FB45321D-B7EC-4355-96B5-71AD0C2C7F6A}" srcOrd="0" destOrd="0" presId="urn:microsoft.com/office/officeart/2005/8/layout/lProcess3"/>
    <dgm:cxn modelId="{22DFE678-4939-4B04-BA4A-705E7455F13B}" srcId="{7D5AEA9C-4DFA-4A5E-9315-740489485511}" destId="{AB750B8F-B48A-487B-99A7-59A25874772A}" srcOrd="4" destOrd="0" parTransId="{1B91972E-EFB5-4B81-B857-995DF21BFE25}" sibTransId="{45B2B4AF-DDBD-4395-BF47-5C0880739F51}"/>
    <dgm:cxn modelId="{BD826A7B-FDAA-4CBA-A4CD-8D79A3D0CA05}" type="presOf" srcId="{7D5AEA9C-4DFA-4A5E-9315-740489485511}" destId="{D949E2A3-8F87-45E0-BD86-B03874BA0DBB}" srcOrd="0" destOrd="0" presId="urn:microsoft.com/office/officeart/2005/8/layout/lProcess3"/>
    <dgm:cxn modelId="{57C3FE7F-5999-470F-99D6-29BDBAFFA08C}" type="presOf" srcId="{A57DE6E1-C3C7-40A9-80DC-67AC9733F6C7}" destId="{AC7C504D-ACC5-4ED0-A479-E6EFB171E421}" srcOrd="0" destOrd="0" presId="urn:microsoft.com/office/officeart/2005/8/layout/lProcess3"/>
    <dgm:cxn modelId="{A2AD5884-9FC7-4B17-A6E0-14FD6E88F6ED}" srcId="{871658FB-E948-47C9-95FE-E39764C79D55}" destId="{0A35482A-E827-493A-9764-A37613D689FE}" srcOrd="4" destOrd="0" parTransId="{EACACE35-AD07-46AA-B5DF-8EF987D1AFFC}" sibTransId="{3A5A54A0-0154-44BB-A5DC-24C4C2334AFC}"/>
    <dgm:cxn modelId="{3540B88F-954F-48D3-A6E4-7446AC9F38F3}" type="presOf" srcId="{0624B73D-7196-4400-829E-4668620417AF}" destId="{4FF6AAE0-5D91-489B-9AC4-B1F736D2D3A5}" srcOrd="0" destOrd="0" presId="urn:microsoft.com/office/officeart/2005/8/layout/lProcess3"/>
    <dgm:cxn modelId="{93B9F793-74DB-450D-8D10-EEC5D04F1860}" srcId="{871658FB-E948-47C9-95FE-E39764C79D55}" destId="{7CE0527C-1DF6-4D20-B5D0-E8C8183829A8}" srcOrd="0" destOrd="0" parTransId="{7369CF0F-9F11-4E62-AABF-8173F08F4A86}" sibTransId="{D8FF2F9E-4125-4C9B-B4A7-682211A8A52B}"/>
    <dgm:cxn modelId="{B944A098-61C3-4E63-80BA-3600E4A0D105}" type="presOf" srcId="{7CE0527C-1DF6-4D20-B5D0-E8C8183829A8}" destId="{6BCCF7FC-6C2B-487F-8B25-12585F28DB7C}" srcOrd="0" destOrd="0" presId="urn:microsoft.com/office/officeart/2005/8/layout/lProcess3"/>
    <dgm:cxn modelId="{8676CFB7-B067-40DC-BDB9-71360F1587B8}" srcId="{91E1D26A-DAEC-44C8-80A7-AA957AD1BEDD}" destId="{7D5AEA9C-4DFA-4A5E-9315-740489485511}" srcOrd="1" destOrd="0" parTransId="{EC79F8C7-8396-4FF1-8F6C-C26E0FC631A9}" sibTransId="{72F28B98-B945-4C15-BA2D-BC80491CFBA3}"/>
    <dgm:cxn modelId="{581DA3B9-7173-4526-9BF2-081F72E41E4C}" type="presOf" srcId="{AE9DB493-CAA7-4565-B278-266F848B2F3A}" destId="{E4C21F44-C364-4F40-AF1F-9F0195F6F0FB}" srcOrd="0" destOrd="0" presId="urn:microsoft.com/office/officeart/2005/8/layout/lProcess3"/>
    <dgm:cxn modelId="{C19E2ACA-6282-4F71-AE49-775135CAA9C7}" srcId="{871658FB-E948-47C9-95FE-E39764C79D55}" destId="{AE9DB493-CAA7-4565-B278-266F848B2F3A}" srcOrd="2" destOrd="0" parTransId="{7ABFA98B-CB4A-495B-BF2A-14404FFA8B36}" sibTransId="{AFEFBFED-7627-4F1A-A84B-5D95923560A4}"/>
    <dgm:cxn modelId="{D83727DE-1E8A-4DDE-BC7D-1E67FC3FEC7E}" type="presOf" srcId="{AB750B8F-B48A-487B-99A7-59A25874772A}" destId="{D5955277-C15E-49B6-AA77-43DBB01DBED0}" srcOrd="0" destOrd="0" presId="urn:microsoft.com/office/officeart/2005/8/layout/lProcess3"/>
    <dgm:cxn modelId="{86049AF5-1BE8-44EE-A6A2-FEDA24DBA5B6}" srcId="{7D5AEA9C-4DFA-4A5E-9315-740489485511}" destId="{A57DE6E1-C3C7-40A9-80DC-67AC9733F6C7}" srcOrd="3" destOrd="0" parTransId="{F2444BE9-47EF-4C6C-840A-1A38AE9A7160}" sibTransId="{870156A3-086B-449B-8ADA-BC74DC3446DB}"/>
    <dgm:cxn modelId="{9F0F67FE-78D1-45CC-84A5-B3B0E5537155}" srcId="{871658FB-E948-47C9-95FE-E39764C79D55}" destId="{0624B73D-7196-4400-829E-4668620417AF}" srcOrd="1" destOrd="0" parTransId="{872DDB8B-5C15-4622-B2E8-7962FA6B87E3}" sibTransId="{69374594-3E9E-4C58-8534-80EB420A8534}"/>
    <dgm:cxn modelId="{5DC085D5-62C5-46A1-8D4F-E266C7063369}" type="presParOf" srcId="{B5ACDABF-51AD-4148-A57F-75D734B6D373}" destId="{33BF3A07-B154-42C8-9032-73C1304E84AD}" srcOrd="0" destOrd="0" presId="urn:microsoft.com/office/officeart/2005/8/layout/lProcess3"/>
    <dgm:cxn modelId="{B9C571E2-C0E0-4103-A824-8386FD5E8D66}" type="presParOf" srcId="{33BF3A07-B154-42C8-9032-73C1304E84AD}" destId="{ADB168E2-1DBD-4CEA-B1F4-FC15A878CFAA}" srcOrd="0" destOrd="0" presId="urn:microsoft.com/office/officeart/2005/8/layout/lProcess3"/>
    <dgm:cxn modelId="{D9C5BBB8-FD99-4C26-9295-2BDC81F3F627}" type="presParOf" srcId="{33BF3A07-B154-42C8-9032-73C1304E84AD}" destId="{90BBC48A-E142-45A6-B4C1-9F66F94AD94A}" srcOrd="1" destOrd="0" presId="urn:microsoft.com/office/officeart/2005/8/layout/lProcess3"/>
    <dgm:cxn modelId="{A68A1598-9E3A-4391-B078-409E1C67248E}" type="presParOf" srcId="{33BF3A07-B154-42C8-9032-73C1304E84AD}" destId="{6BCCF7FC-6C2B-487F-8B25-12585F28DB7C}" srcOrd="2" destOrd="0" presId="urn:microsoft.com/office/officeart/2005/8/layout/lProcess3"/>
    <dgm:cxn modelId="{1040FED2-2CE7-49DC-812C-2588E55F4FDE}" type="presParOf" srcId="{33BF3A07-B154-42C8-9032-73C1304E84AD}" destId="{18D7446E-D3B9-4666-881B-E7271F5532BE}" srcOrd="3" destOrd="0" presId="urn:microsoft.com/office/officeart/2005/8/layout/lProcess3"/>
    <dgm:cxn modelId="{832D5D0D-1F9B-40D9-99A0-101D1228B7CF}" type="presParOf" srcId="{33BF3A07-B154-42C8-9032-73C1304E84AD}" destId="{4FF6AAE0-5D91-489B-9AC4-B1F736D2D3A5}" srcOrd="4" destOrd="0" presId="urn:microsoft.com/office/officeart/2005/8/layout/lProcess3"/>
    <dgm:cxn modelId="{09FFF564-6C74-4192-886E-869739B1B4E7}" type="presParOf" srcId="{33BF3A07-B154-42C8-9032-73C1304E84AD}" destId="{D1BD98D2-5EC1-4477-A351-37B7EC548790}" srcOrd="5" destOrd="0" presId="urn:microsoft.com/office/officeart/2005/8/layout/lProcess3"/>
    <dgm:cxn modelId="{50ACE2BB-CBDD-469B-B2AB-9DB83AB7B12C}" type="presParOf" srcId="{33BF3A07-B154-42C8-9032-73C1304E84AD}" destId="{E4C21F44-C364-4F40-AF1F-9F0195F6F0FB}" srcOrd="6" destOrd="0" presId="urn:microsoft.com/office/officeart/2005/8/layout/lProcess3"/>
    <dgm:cxn modelId="{7947A0AF-33F5-43B7-BF03-B8FE0B7CD0C1}" type="presParOf" srcId="{33BF3A07-B154-42C8-9032-73C1304E84AD}" destId="{904EC170-4E7E-4A98-9ABF-8F944FE2F78C}" srcOrd="7" destOrd="0" presId="urn:microsoft.com/office/officeart/2005/8/layout/lProcess3"/>
    <dgm:cxn modelId="{9EBAA0AC-8EBF-4678-877D-BBF10FF2F515}" type="presParOf" srcId="{33BF3A07-B154-42C8-9032-73C1304E84AD}" destId="{3D91B094-92A8-4F85-B33C-9DF8471C8DE9}" srcOrd="8" destOrd="0" presId="urn:microsoft.com/office/officeart/2005/8/layout/lProcess3"/>
    <dgm:cxn modelId="{52F8B5B6-038E-4E7B-A4C8-2C4D9270CF8E}" type="presParOf" srcId="{33BF3A07-B154-42C8-9032-73C1304E84AD}" destId="{7D12621F-F51B-40F9-89D2-FB16654316DF}" srcOrd="9" destOrd="0" presId="urn:microsoft.com/office/officeart/2005/8/layout/lProcess3"/>
    <dgm:cxn modelId="{82275BBB-3CAC-4C7E-BBB8-26BE48B8702A}" type="presParOf" srcId="{33BF3A07-B154-42C8-9032-73C1304E84AD}" destId="{FB45321D-B7EC-4355-96B5-71AD0C2C7F6A}" srcOrd="10" destOrd="0" presId="urn:microsoft.com/office/officeart/2005/8/layout/lProcess3"/>
    <dgm:cxn modelId="{6E3005D7-D768-4141-B781-BB9255AD9AAD}" type="presParOf" srcId="{B5ACDABF-51AD-4148-A57F-75D734B6D373}" destId="{FB02BAEB-6830-40A0-9E04-ACF6245E1306}" srcOrd="1" destOrd="0" presId="urn:microsoft.com/office/officeart/2005/8/layout/lProcess3"/>
    <dgm:cxn modelId="{C0EEB660-DA8A-49CF-9A23-C3B38F68F54A}" type="presParOf" srcId="{B5ACDABF-51AD-4148-A57F-75D734B6D373}" destId="{7D421FEA-321A-4774-9F76-D6432D5DFE3C}" srcOrd="2" destOrd="0" presId="urn:microsoft.com/office/officeart/2005/8/layout/lProcess3"/>
    <dgm:cxn modelId="{248C1D90-034A-42DB-A279-CEBE4F983BFB}" type="presParOf" srcId="{7D421FEA-321A-4774-9F76-D6432D5DFE3C}" destId="{D949E2A3-8F87-45E0-BD86-B03874BA0DBB}" srcOrd="0" destOrd="0" presId="urn:microsoft.com/office/officeart/2005/8/layout/lProcess3"/>
    <dgm:cxn modelId="{4F146E2F-38CB-4F42-B481-D45D290531EA}" type="presParOf" srcId="{7D421FEA-321A-4774-9F76-D6432D5DFE3C}" destId="{9EACFBF2-397C-47BB-BA5B-BE6B9238272B}" srcOrd="1" destOrd="0" presId="urn:microsoft.com/office/officeart/2005/8/layout/lProcess3"/>
    <dgm:cxn modelId="{E890044A-404C-4964-844A-E05FFE17E55B}" type="presParOf" srcId="{7D421FEA-321A-4774-9F76-D6432D5DFE3C}" destId="{D79C56D0-1D7A-49FF-B795-7AFC8A5743C8}" srcOrd="2" destOrd="0" presId="urn:microsoft.com/office/officeart/2005/8/layout/lProcess3"/>
    <dgm:cxn modelId="{87DEB691-4063-4F13-8D9A-80319780A5EF}" type="presParOf" srcId="{7D421FEA-321A-4774-9F76-D6432D5DFE3C}" destId="{A08FD477-4DF8-43E3-A3E5-7394C9C5EA75}" srcOrd="3" destOrd="0" presId="urn:microsoft.com/office/officeart/2005/8/layout/lProcess3"/>
    <dgm:cxn modelId="{1B0F40EC-3267-4C9B-A80B-E351681C0BC7}" type="presParOf" srcId="{7D421FEA-321A-4774-9F76-D6432D5DFE3C}" destId="{0292F46F-9B4F-4F74-82D3-C18A5794C4EC}" srcOrd="4" destOrd="0" presId="urn:microsoft.com/office/officeart/2005/8/layout/lProcess3"/>
    <dgm:cxn modelId="{1C70C9A0-014D-4DBC-AD5A-02EF6B04D25A}" type="presParOf" srcId="{7D421FEA-321A-4774-9F76-D6432D5DFE3C}" destId="{DCF31039-330A-4BCB-B249-175E214E3652}" srcOrd="5" destOrd="0" presId="urn:microsoft.com/office/officeart/2005/8/layout/lProcess3"/>
    <dgm:cxn modelId="{9FD0CD5A-DCB6-4964-B860-4B342D564750}" type="presParOf" srcId="{7D421FEA-321A-4774-9F76-D6432D5DFE3C}" destId="{31FE2E6A-107A-4886-A2AA-603E9210CD06}" srcOrd="6" destOrd="0" presId="urn:microsoft.com/office/officeart/2005/8/layout/lProcess3"/>
    <dgm:cxn modelId="{6B375513-9BF8-45C2-BE98-76B9B2F7BCA4}" type="presParOf" srcId="{7D421FEA-321A-4774-9F76-D6432D5DFE3C}" destId="{A8235676-2970-4594-BD2E-4C8968813A69}" srcOrd="7" destOrd="0" presId="urn:microsoft.com/office/officeart/2005/8/layout/lProcess3"/>
    <dgm:cxn modelId="{857F7DB1-C1EF-40EC-BC2B-DD35D945780E}" type="presParOf" srcId="{7D421FEA-321A-4774-9F76-D6432D5DFE3C}" destId="{AC7C504D-ACC5-4ED0-A479-E6EFB171E421}" srcOrd="8" destOrd="0" presId="urn:microsoft.com/office/officeart/2005/8/layout/lProcess3"/>
    <dgm:cxn modelId="{8497C276-1F58-46D9-B240-28E4ECD6EB63}" type="presParOf" srcId="{7D421FEA-321A-4774-9F76-D6432D5DFE3C}" destId="{44EE423A-51F4-456F-A9A8-93BFEB4B3A9D}" srcOrd="9" destOrd="0" presId="urn:microsoft.com/office/officeart/2005/8/layout/lProcess3"/>
    <dgm:cxn modelId="{4BDAEE19-CDCD-4C14-9441-C07633A70E1A}" type="presParOf" srcId="{7D421FEA-321A-4774-9F76-D6432D5DFE3C}" destId="{D5955277-C15E-49B6-AA77-43DBB01DBED0}" srcOrd="10"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168E2-1DBD-4CEA-B1F4-FC15A878CFAA}">
      <dsp:nvSpPr>
        <dsp:cNvPr id="0" name=""/>
        <dsp:cNvSpPr/>
      </dsp:nvSpPr>
      <dsp:spPr>
        <a:xfrm>
          <a:off x="477" y="311197"/>
          <a:ext cx="981534" cy="392613"/>
        </a:xfrm>
        <a:prstGeom prst="chevron">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it-IT" sz="1000" kern="1200" dirty="0"/>
            <a:t>MANUALE</a:t>
          </a:r>
        </a:p>
      </dsp:txBody>
      <dsp:txXfrm>
        <a:off x="196784" y="311197"/>
        <a:ext cx="588921" cy="392613"/>
      </dsp:txXfrm>
    </dsp:sp>
    <dsp:sp modelId="{6BCCF7FC-6C2B-487F-8B25-12585F28DB7C}">
      <dsp:nvSpPr>
        <dsp:cNvPr id="0" name=""/>
        <dsp:cNvSpPr/>
      </dsp:nvSpPr>
      <dsp:spPr>
        <a:xfrm>
          <a:off x="854412" y="344569"/>
          <a:ext cx="814673" cy="325869"/>
        </a:xfrm>
        <a:prstGeom prst="chevron">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4445" rIns="0" bIns="4445" numCol="1" spcCol="1270" anchor="ctr" anchorCtr="0">
          <a:noAutofit/>
        </a:bodyPr>
        <a:lstStyle/>
        <a:p>
          <a:pPr marL="0" lvl="0" indent="0" algn="ctr" defTabSz="311150">
            <a:lnSpc>
              <a:spcPct val="90000"/>
            </a:lnSpc>
            <a:spcBef>
              <a:spcPct val="0"/>
            </a:spcBef>
            <a:spcAft>
              <a:spcPct val="35000"/>
            </a:spcAft>
            <a:buNone/>
          </a:pPr>
          <a:r>
            <a:rPr lang="it-IT" sz="700" kern="1200" dirty="0"/>
            <a:t>ALFABETO</a:t>
          </a:r>
        </a:p>
      </dsp:txBody>
      <dsp:txXfrm>
        <a:off x="1017347" y="344569"/>
        <a:ext cx="488804" cy="325869"/>
      </dsp:txXfrm>
    </dsp:sp>
    <dsp:sp modelId="{4FF6AAE0-5D91-489B-9AC4-B1F736D2D3A5}">
      <dsp:nvSpPr>
        <dsp:cNvPr id="0" name=""/>
        <dsp:cNvSpPr/>
      </dsp:nvSpPr>
      <dsp:spPr>
        <a:xfrm>
          <a:off x="1555031" y="344569"/>
          <a:ext cx="814673" cy="325869"/>
        </a:xfrm>
        <a:prstGeom prst="chevron">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4445" rIns="0" bIns="4445" numCol="1" spcCol="1270" anchor="ctr" anchorCtr="0">
          <a:noAutofit/>
        </a:bodyPr>
        <a:lstStyle/>
        <a:p>
          <a:pPr marL="0" lvl="0" indent="0" algn="ctr" defTabSz="311150">
            <a:lnSpc>
              <a:spcPct val="90000"/>
            </a:lnSpc>
            <a:spcBef>
              <a:spcPct val="0"/>
            </a:spcBef>
            <a:spcAft>
              <a:spcPct val="35000"/>
            </a:spcAft>
            <a:buNone/>
          </a:pPr>
          <a:r>
            <a:rPr lang="it-IT" sz="700" kern="1200" dirty="0"/>
            <a:t>PAROLE</a:t>
          </a:r>
        </a:p>
      </dsp:txBody>
      <dsp:txXfrm>
        <a:off x="1717966" y="344569"/>
        <a:ext cx="488804" cy="325869"/>
      </dsp:txXfrm>
    </dsp:sp>
    <dsp:sp modelId="{E4C21F44-C364-4F40-AF1F-9F0195F6F0FB}">
      <dsp:nvSpPr>
        <dsp:cNvPr id="0" name=""/>
        <dsp:cNvSpPr/>
      </dsp:nvSpPr>
      <dsp:spPr>
        <a:xfrm>
          <a:off x="2255651" y="344569"/>
          <a:ext cx="814673" cy="325869"/>
        </a:xfrm>
        <a:prstGeom prst="chevron">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4445" rIns="0" bIns="4445" numCol="1" spcCol="1270" anchor="ctr" anchorCtr="0">
          <a:noAutofit/>
        </a:bodyPr>
        <a:lstStyle/>
        <a:p>
          <a:pPr marL="0" lvl="0" indent="0" algn="ctr" defTabSz="311150">
            <a:lnSpc>
              <a:spcPct val="90000"/>
            </a:lnSpc>
            <a:spcBef>
              <a:spcPct val="0"/>
            </a:spcBef>
            <a:spcAft>
              <a:spcPct val="35000"/>
            </a:spcAft>
            <a:buNone/>
          </a:pPr>
          <a:r>
            <a:rPr lang="it-IT" sz="700" kern="1200" dirty="0"/>
            <a:t>FRASI</a:t>
          </a:r>
        </a:p>
      </dsp:txBody>
      <dsp:txXfrm>
        <a:off x="2418586" y="344569"/>
        <a:ext cx="488804" cy="325869"/>
      </dsp:txXfrm>
    </dsp:sp>
    <dsp:sp modelId="{3D91B094-92A8-4F85-B33C-9DF8471C8DE9}">
      <dsp:nvSpPr>
        <dsp:cNvPr id="0" name=""/>
        <dsp:cNvSpPr/>
      </dsp:nvSpPr>
      <dsp:spPr>
        <a:xfrm>
          <a:off x="2956270" y="344569"/>
          <a:ext cx="814673" cy="325869"/>
        </a:xfrm>
        <a:prstGeom prst="chevron">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4445" rIns="0" bIns="4445" numCol="1" spcCol="1270" anchor="ctr" anchorCtr="0">
          <a:noAutofit/>
        </a:bodyPr>
        <a:lstStyle/>
        <a:p>
          <a:pPr marL="0" lvl="0" indent="0" algn="ctr" defTabSz="311150">
            <a:lnSpc>
              <a:spcPct val="90000"/>
            </a:lnSpc>
            <a:spcBef>
              <a:spcPct val="0"/>
            </a:spcBef>
            <a:spcAft>
              <a:spcPct val="35000"/>
            </a:spcAft>
            <a:buNone/>
          </a:pPr>
          <a:r>
            <a:rPr lang="it-IT" sz="700" kern="1200" dirty="0"/>
            <a:t>PARAGRAFI</a:t>
          </a:r>
        </a:p>
      </dsp:txBody>
      <dsp:txXfrm>
        <a:off x="3119205" y="344569"/>
        <a:ext cx="488804" cy="325869"/>
      </dsp:txXfrm>
    </dsp:sp>
    <dsp:sp modelId="{FB45321D-B7EC-4355-96B5-71AD0C2C7F6A}">
      <dsp:nvSpPr>
        <dsp:cNvPr id="0" name=""/>
        <dsp:cNvSpPr/>
      </dsp:nvSpPr>
      <dsp:spPr>
        <a:xfrm>
          <a:off x="3656889" y="344569"/>
          <a:ext cx="814673" cy="325869"/>
        </a:xfrm>
        <a:prstGeom prst="chevron">
          <a:avLst/>
        </a:prstGeom>
        <a:solidFill>
          <a:schemeClr val="accent6">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4445" rIns="0" bIns="4445" numCol="1" spcCol="1270" anchor="ctr" anchorCtr="0">
          <a:noAutofit/>
        </a:bodyPr>
        <a:lstStyle/>
        <a:p>
          <a:pPr marL="0" lvl="0" indent="0" algn="ctr" defTabSz="311150">
            <a:lnSpc>
              <a:spcPct val="90000"/>
            </a:lnSpc>
            <a:spcBef>
              <a:spcPct val="0"/>
            </a:spcBef>
            <a:spcAft>
              <a:spcPct val="35000"/>
            </a:spcAft>
            <a:buNone/>
          </a:pPr>
          <a:r>
            <a:rPr lang="it-IT" sz="700" kern="1200" dirty="0"/>
            <a:t>CAPITOLI …</a:t>
          </a:r>
        </a:p>
      </dsp:txBody>
      <dsp:txXfrm>
        <a:off x="3819824" y="344569"/>
        <a:ext cx="488804" cy="325869"/>
      </dsp:txXfrm>
    </dsp:sp>
    <dsp:sp modelId="{D949E2A3-8F87-45E0-BD86-B03874BA0DBB}">
      <dsp:nvSpPr>
        <dsp:cNvPr id="0" name=""/>
        <dsp:cNvSpPr/>
      </dsp:nvSpPr>
      <dsp:spPr>
        <a:xfrm>
          <a:off x="477" y="758776"/>
          <a:ext cx="981534" cy="392613"/>
        </a:xfrm>
        <a:prstGeom prst="chevron">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700" tIns="6350" rIns="0" bIns="6350" numCol="1" spcCol="1270" anchor="ctr" anchorCtr="0">
          <a:noAutofit/>
        </a:bodyPr>
        <a:lstStyle/>
        <a:p>
          <a:pPr marL="0" lvl="0" indent="0" algn="ctr" defTabSz="444500">
            <a:lnSpc>
              <a:spcPct val="90000"/>
            </a:lnSpc>
            <a:spcBef>
              <a:spcPct val="0"/>
            </a:spcBef>
            <a:spcAft>
              <a:spcPct val="35000"/>
            </a:spcAft>
            <a:buNone/>
          </a:pPr>
          <a:r>
            <a:rPr lang="it-IT" sz="1000" kern="1200" dirty="0"/>
            <a:t>DNA</a:t>
          </a:r>
        </a:p>
      </dsp:txBody>
      <dsp:txXfrm>
        <a:off x="196784" y="758776"/>
        <a:ext cx="588921" cy="392613"/>
      </dsp:txXfrm>
    </dsp:sp>
    <dsp:sp modelId="{D79C56D0-1D7A-49FF-B795-7AFC8A5743C8}">
      <dsp:nvSpPr>
        <dsp:cNvPr id="0" name=""/>
        <dsp:cNvSpPr/>
      </dsp:nvSpPr>
      <dsp:spPr>
        <a:xfrm>
          <a:off x="854412" y="792149"/>
          <a:ext cx="814673" cy="325869"/>
        </a:xfrm>
        <a:prstGeom prst="chevron">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4445" rIns="0" bIns="4445" numCol="1" spcCol="1270" anchor="ctr" anchorCtr="0">
          <a:noAutofit/>
        </a:bodyPr>
        <a:lstStyle/>
        <a:p>
          <a:pPr marL="0" lvl="0" indent="0" algn="ctr" defTabSz="311150">
            <a:lnSpc>
              <a:spcPct val="90000"/>
            </a:lnSpc>
            <a:spcBef>
              <a:spcPct val="0"/>
            </a:spcBef>
            <a:spcAft>
              <a:spcPct val="35000"/>
            </a:spcAft>
            <a:buNone/>
          </a:pPr>
          <a:r>
            <a:rPr lang="it-IT" sz="700" kern="1200" dirty="0"/>
            <a:t>BASI AZOTATE</a:t>
          </a:r>
        </a:p>
      </dsp:txBody>
      <dsp:txXfrm>
        <a:off x="1017347" y="792149"/>
        <a:ext cx="488804" cy="325869"/>
      </dsp:txXfrm>
    </dsp:sp>
    <dsp:sp modelId="{0292F46F-9B4F-4F74-82D3-C18A5794C4EC}">
      <dsp:nvSpPr>
        <dsp:cNvPr id="0" name=""/>
        <dsp:cNvSpPr/>
      </dsp:nvSpPr>
      <dsp:spPr>
        <a:xfrm>
          <a:off x="1555031" y="792149"/>
          <a:ext cx="814673" cy="325869"/>
        </a:xfrm>
        <a:prstGeom prst="chevron">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4445" rIns="0" bIns="4445" numCol="1" spcCol="1270" anchor="ctr" anchorCtr="0">
          <a:noAutofit/>
        </a:bodyPr>
        <a:lstStyle/>
        <a:p>
          <a:pPr marL="0" lvl="0" indent="0" algn="ctr" defTabSz="311150">
            <a:lnSpc>
              <a:spcPct val="90000"/>
            </a:lnSpc>
            <a:spcBef>
              <a:spcPct val="0"/>
            </a:spcBef>
            <a:spcAft>
              <a:spcPct val="35000"/>
            </a:spcAft>
            <a:buNone/>
          </a:pPr>
          <a:r>
            <a:rPr lang="it-IT" sz="700" kern="1200" dirty="0"/>
            <a:t>AMINOACIDI</a:t>
          </a:r>
        </a:p>
      </dsp:txBody>
      <dsp:txXfrm>
        <a:off x="1717966" y="792149"/>
        <a:ext cx="488804" cy="325869"/>
      </dsp:txXfrm>
    </dsp:sp>
    <dsp:sp modelId="{31FE2E6A-107A-4886-A2AA-603E9210CD06}">
      <dsp:nvSpPr>
        <dsp:cNvPr id="0" name=""/>
        <dsp:cNvSpPr/>
      </dsp:nvSpPr>
      <dsp:spPr>
        <a:xfrm>
          <a:off x="2255651" y="792149"/>
          <a:ext cx="814673" cy="325869"/>
        </a:xfrm>
        <a:prstGeom prst="chevron">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4445" rIns="0" bIns="4445" numCol="1" spcCol="1270" anchor="ctr" anchorCtr="0">
          <a:noAutofit/>
        </a:bodyPr>
        <a:lstStyle/>
        <a:p>
          <a:pPr marL="0" lvl="0" indent="0" algn="ctr" defTabSz="311150">
            <a:lnSpc>
              <a:spcPct val="90000"/>
            </a:lnSpc>
            <a:spcBef>
              <a:spcPct val="0"/>
            </a:spcBef>
            <a:spcAft>
              <a:spcPct val="35000"/>
            </a:spcAft>
            <a:buNone/>
          </a:pPr>
          <a:r>
            <a:rPr lang="it-IT" sz="700" kern="1200" dirty="0"/>
            <a:t>ESONI</a:t>
          </a:r>
        </a:p>
      </dsp:txBody>
      <dsp:txXfrm>
        <a:off x="2418586" y="792149"/>
        <a:ext cx="488804" cy="325869"/>
      </dsp:txXfrm>
    </dsp:sp>
    <dsp:sp modelId="{AC7C504D-ACC5-4ED0-A479-E6EFB171E421}">
      <dsp:nvSpPr>
        <dsp:cNvPr id="0" name=""/>
        <dsp:cNvSpPr/>
      </dsp:nvSpPr>
      <dsp:spPr>
        <a:xfrm>
          <a:off x="2956270" y="792149"/>
          <a:ext cx="814673" cy="325869"/>
        </a:xfrm>
        <a:prstGeom prst="chevron">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4445" rIns="0" bIns="4445" numCol="1" spcCol="1270" anchor="ctr" anchorCtr="0">
          <a:noAutofit/>
        </a:bodyPr>
        <a:lstStyle/>
        <a:p>
          <a:pPr marL="0" lvl="0" indent="0" algn="ctr" defTabSz="311150">
            <a:lnSpc>
              <a:spcPct val="90000"/>
            </a:lnSpc>
            <a:spcBef>
              <a:spcPct val="0"/>
            </a:spcBef>
            <a:spcAft>
              <a:spcPct val="35000"/>
            </a:spcAft>
            <a:buNone/>
          </a:pPr>
          <a:r>
            <a:rPr lang="it-IT" sz="700" kern="1200" dirty="0"/>
            <a:t>DOMINI</a:t>
          </a:r>
        </a:p>
      </dsp:txBody>
      <dsp:txXfrm>
        <a:off x="3119205" y="792149"/>
        <a:ext cx="488804" cy="325869"/>
      </dsp:txXfrm>
    </dsp:sp>
    <dsp:sp modelId="{D5955277-C15E-49B6-AA77-43DBB01DBED0}">
      <dsp:nvSpPr>
        <dsp:cNvPr id="0" name=""/>
        <dsp:cNvSpPr/>
      </dsp:nvSpPr>
      <dsp:spPr>
        <a:xfrm>
          <a:off x="3656889" y="792149"/>
          <a:ext cx="814673" cy="325869"/>
        </a:xfrm>
        <a:prstGeom prst="chevron">
          <a:avLst/>
        </a:prstGeom>
        <a:solidFill>
          <a:schemeClr val="accent6">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890" tIns="4445" rIns="0" bIns="4445" numCol="1" spcCol="1270" anchor="ctr" anchorCtr="0">
          <a:noAutofit/>
        </a:bodyPr>
        <a:lstStyle/>
        <a:p>
          <a:pPr marL="0" lvl="0" indent="0" algn="ctr" defTabSz="311150">
            <a:lnSpc>
              <a:spcPct val="90000"/>
            </a:lnSpc>
            <a:spcBef>
              <a:spcPct val="0"/>
            </a:spcBef>
            <a:spcAft>
              <a:spcPct val="35000"/>
            </a:spcAft>
            <a:buNone/>
          </a:pPr>
          <a:r>
            <a:rPr lang="it-IT" sz="700" kern="1200" dirty="0"/>
            <a:t>GENI …</a:t>
          </a:r>
        </a:p>
      </dsp:txBody>
      <dsp:txXfrm>
        <a:off x="3819824" y="792149"/>
        <a:ext cx="488804" cy="32586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9B74E-CB93-4DDA-88E1-7A02D63CBDA8}" type="datetimeFigureOut">
              <a:rPr lang="it-IT" smtClean="0"/>
              <a:t>17/05/2025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E9A1C-3A09-458F-BE75-91907D7E3BE9}" type="slidenum">
              <a:rPr lang="it-IT" smtClean="0"/>
              <a:t>‹N›</a:t>
            </a:fld>
            <a:endParaRPr lang="it-IT"/>
          </a:p>
        </p:txBody>
      </p:sp>
    </p:spTree>
    <p:extLst>
      <p:ext uri="{BB962C8B-B14F-4D97-AF65-F5344CB8AC3E}">
        <p14:creationId xmlns:p14="http://schemas.microsoft.com/office/powerpoint/2010/main" val="1434193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Buon pomeriggio a tutti.</a:t>
            </a:r>
          </a:p>
          <a:p>
            <a:r>
              <a:rPr lang="it-IT" sz="1200" kern="1200" dirty="0">
                <a:solidFill>
                  <a:schemeClr val="tx1"/>
                </a:solidFill>
                <a:effectLst/>
                <a:latin typeface="+mn-lt"/>
                <a:ea typeface="+mn-ea"/>
                <a:cs typeface="+mn-cs"/>
              </a:rPr>
              <a:t>Mi chiamo Chiara Maccari sono una biologa che lavora al CRIMM</a:t>
            </a:r>
          </a:p>
          <a:p>
            <a:r>
              <a:rPr lang="it-IT" sz="1200" kern="1200" dirty="0">
                <a:solidFill>
                  <a:schemeClr val="tx1"/>
                </a:solidFill>
                <a:effectLst/>
                <a:latin typeface="+mn-lt"/>
                <a:ea typeface="+mn-ea"/>
                <a:cs typeface="+mn-cs"/>
              </a:rPr>
              <a:t>Oggi vi racconterò in modo semplice come i test genetici ci aiutano nella diagnosi della </a:t>
            </a:r>
            <a:r>
              <a:rPr lang="it-IT" sz="1200" kern="1200" dirty="0" err="1">
                <a:solidFill>
                  <a:schemeClr val="tx1"/>
                </a:solidFill>
                <a:effectLst/>
                <a:latin typeface="+mn-lt"/>
                <a:ea typeface="+mn-ea"/>
                <a:cs typeface="+mn-cs"/>
              </a:rPr>
              <a:t>trombocitemia</a:t>
            </a:r>
            <a:r>
              <a:rPr lang="it-IT" sz="1200" kern="1200" dirty="0">
                <a:solidFill>
                  <a:schemeClr val="tx1"/>
                </a:solidFill>
                <a:effectLst/>
                <a:latin typeface="+mn-lt"/>
                <a:ea typeface="+mn-ea"/>
                <a:cs typeface="+mn-cs"/>
              </a:rPr>
              <a:t> essenziale.</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1</a:t>
            </a:fld>
            <a:endParaRPr lang="it-IT"/>
          </a:p>
        </p:txBody>
      </p:sp>
    </p:spTree>
    <p:extLst>
      <p:ext uri="{BB962C8B-B14F-4D97-AF65-F5344CB8AC3E}">
        <p14:creationId xmlns:p14="http://schemas.microsoft.com/office/powerpoint/2010/main" val="1486395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u="none" strike="noStrike" kern="1200" dirty="0">
                <a:solidFill>
                  <a:schemeClr val="tx1"/>
                </a:solidFill>
                <a:effectLst/>
                <a:latin typeface="+mn-lt"/>
                <a:ea typeface="+mn-ea"/>
                <a:cs typeface="+mn-cs"/>
              </a:rPr>
              <a:t>Per CALR analizziamo l'esone 9 con un metodo chiamato elettroforesi capillare. In caso di risultato positivo poi si utilizza un’altra tecnica che è men sensibile rispetto alla prima ma permette di confermare e smascherare il tipo di mutazione.</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10</a:t>
            </a:fld>
            <a:endParaRPr lang="it-IT"/>
          </a:p>
        </p:txBody>
      </p:sp>
    </p:spTree>
    <p:extLst>
      <p:ext uri="{BB962C8B-B14F-4D97-AF65-F5344CB8AC3E}">
        <p14:creationId xmlns:p14="http://schemas.microsoft.com/office/powerpoint/2010/main" val="323486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u="none" strike="noStrike" kern="1200" dirty="0">
                <a:solidFill>
                  <a:schemeClr val="tx1"/>
                </a:solidFill>
                <a:effectLst/>
                <a:latin typeface="+mn-lt"/>
                <a:ea typeface="+mn-ea"/>
                <a:cs typeface="+mn-cs"/>
              </a:rPr>
              <a:t>Per MPL indaghiamo l’esone 10 in cui le mutazioni più frequenti sono la W515L e W515K con la tecnica di high resolution </a:t>
            </a:r>
            <a:r>
              <a:rPr lang="it-IT" sz="1200" u="none" strike="noStrike" kern="1200" dirty="0" err="1">
                <a:solidFill>
                  <a:schemeClr val="tx1"/>
                </a:solidFill>
                <a:effectLst/>
                <a:latin typeface="+mn-lt"/>
                <a:ea typeface="+mn-ea"/>
                <a:cs typeface="+mn-cs"/>
              </a:rPr>
              <a:t>Melting</a:t>
            </a:r>
            <a:r>
              <a:rPr lang="it-IT" sz="1200" u="none" strike="noStrike" kern="1200" dirty="0">
                <a:solidFill>
                  <a:schemeClr val="tx1"/>
                </a:solidFill>
                <a:effectLst/>
                <a:latin typeface="+mn-lt"/>
                <a:ea typeface="+mn-ea"/>
                <a:cs typeface="+mn-cs"/>
              </a:rPr>
              <a:t> e se il campione è positivo si continua anche in questo caso con la tecnica di sequenziamento Sanger.</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11</a:t>
            </a:fld>
            <a:endParaRPr lang="it-IT"/>
          </a:p>
        </p:txBody>
      </p:sp>
    </p:spTree>
    <p:extLst>
      <p:ext uri="{BB962C8B-B14F-4D97-AF65-F5344CB8AC3E}">
        <p14:creationId xmlns:p14="http://schemas.microsoft.com/office/powerpoint/2010/main" val="134150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Ecco qua quello che vediamo in sede di analisi, un picco aggiuntivo alla sequenza originale.</a:t>
            </a:r>
          </a:p>
          <a:p>
            <a:r>
              <a:rPr lang="it-IT" sz="1200" kern="1200" dirty="0">
                <a:solidFill>
                  <a:schemeClr val="tx1"/>
                </a:solidFill>
                <a:effectLst/>
                <a:latin typeface="+mn-lt"/>
                <a:ea typeface="+mn-ea"/>
                <a:cs typeface="+mn-cs"/>
              </a:rPr>
              <a:t>Se troviamo una mutazione, diciamo che il paziente è "positivo".</a:t>
            </a:r>
          </a:p>
          <a:p>
            <a:r>
              <a:rPr lang="it-IT" sz="1200" kern="1200" dirty="0">
                <a:solidFill>
                  <a:schemeClr val="tx1"/>
                </a:solidFill>
                <a:effectLst/>
                <a:latin typeface="+mn-lt"/>
                <a:ea typeface="+mn-ea"/>
                <a:cs typeface="+mn-cs"/>
              </a:rPr>
              <a:t>Ma se non troviamo nulla, non significa che non ci sia malattia: semplicemente potrebbe esserci una mutazione più rara.</a:t>
            </a:r>
          </a:p>
          <a:p>
            <a:r>
              <a:rPr lang="it-IT" sz="1200" kern="1200" dirty="0">
                <a:solidFill>
                  <a:schemeClr val="tx1"/>
                </a:solidFill>
                <a:effectLst/>
                <a:latin typeface="+mn-lt"/>
                <a:ea typeface="+mn-ea"/>
                <a:cs typeface="+mn-cs"/>
              </a:rPr>
              <a:t>In quel caso, procediamo con tecniche più approfondite, come il sequenziamento completo del DNA.</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12</a:t>
            </a:fld>
            <a:endParaRPr lang="it-IT"/>
          </a:p>
        </p:txBody>
      </p:sp>
    </p:spTree>
    <p:extLst>
      <p:ext uri="{BB962C8B-B14F-4D97-AF65-F5344CB8AC3E}">
        <p14:creationId xmlns:p14="http://schemas.microsoft.com/office/powerpoint/2010/main" val="812346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Altra richiesta che ci viene fatta è il pacchetto diagnostico per sospetto di </a:t>
            </a:r>
            <a:r>
              <a:rPr lang="it-IT" dirty="0" err="1"/>
              <a:t>trombocitemia</a:t>
            </a:r>
            <a:r>
              <a:rPr lang="it-IT" dirty="0"/>
              <a:t> essenziale, che non è altro questi esami singoli eseguiti in maniera sequenziale. Se l’esame è positivo l’indagine si ferma se invece il campione è negativo si prosegue. </a:t>
            </a:r>
          </a:p>
          <a:p>
            <a:r>
              <a:rPr lang="it-IT" dirty="0"/>
              <a:t>Ma se è tutto negativo?</a:t>
            </a:r>
          </a:p>
        </p:txBody>
      </p:sp>
      <p:sp>
        <p:nvSpPr>
          <p:cNvPr id="4" name="Segnaposto numero diapositiva 3"/>
          <p:cNvSpPr>
            <a:spLocks noGrp="1"/>
          </p:cNvSpPr>
          <p:nvPr>
            <p:ph type="sldNum" sz="quarter" idx="5"/>
          </p:nvPr>
        </p:nvSpPr>
        <p:spPr/>
        <p:txBody>
          <a:bodyPr/>
          <a:lstStyle/>
          <a:p>
            <a:fld id="{9C8E9A1C-3A09-458F-BE75-91907D7E3BE9}" type="slidenum">
              <a:rPr lang="it-IT" smtClean="0"/>
              <a:t>13</a:t>
            </a:fld>
            <a:endParaRPr lang="it-IT"/>
          </a:p>
        </p:txBody>
      </p:sp>
    </p:spTree>
    <p:extLst>
      <p:ext uri="{BB962C8B-B14F-4D97-AF65-F5344CB8AC3E}">
        <p14:creationId xmlns:p14="http://schemas.microsoft.com/office/powerpoint/2010/main" val="1537955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Quando nessuna delle tre mutazioni è presente, parliamo di pazienti "triplo negativi".</a:t>
            </a:r>
          </a:p>
          <a:p>
            <a:r>
              <a:rPr lang="it-IT" sz="1200" kern="1200" dirty="0">
                <a:solidFill>
                  <a:schemeClr val="tx1"/>
                </a:solidFill>
                <a:effectLst/>
                <a:latin typeface="+mn-lt"/>
                <a:ea typeface="+mn-ea"/>
                <a:cs typeface="+mn-cs"/>
              </a:rPr>
              <a:t>Qui entra in gioco il sequenziamento NGS, che ci permette di esplorare tutto il DNA coinvolto e trovare altre mutazioni utili per la diagnosi.</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Immaginiamo di avere un enorme libro (DNA) e voler leggere solo alcuni capitoli o pagine: il </a:t>
            </a:r>
            <a:r>
              <a:rPr lang="it-IT" b="1" dirty="0"/>
              <a:t>pannello</a:t>
            </a:r>
            <a:r>
              <a:rPr lang="it-IT" dirty="0"/>
              <a:t> ti dice </a:t>
            </a:r>
            <a:r>
              <a:rPr lang="it-IT" b="1" dirty="0"/>
              <a:t>quali parti sono più rilevanti da leggere </a:t>
            </a:r>
            <a:r>
              <a:rPr lang="it-IT" dirty="0"/>
              <a:t>.</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14</a:t>
            </a:fld>
            <a:endParaRPr lang="it-IT"/>
          </a:p>
        </p:txBody>
      </p:sp>
    </p:spTree>
    <p:extLst>
      <p:ext uri="{BB962C8B-B14F-4D97-AF65-F5344CB8AC3E}">
        <p14:creationId xmlns:p14="http://schemas.microsoft.com/office/powerpoint/2010/main" val="1706849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Una volta conclusi tutti gli esami, prepariamo un referto.</a:t>
            </a:r>
          </a:p>
          <a:p>
            <a:r>
              <a:rPr lang="it-IT" sz="1200" kern="1200" dirty="0">
                <a:solidFill>
                  <a:schemeClr val="tx1"/>
                </a:solidFill>
                <a:effectLst/>
                <a:latin typeface="+mn-lt"/>
                <a:ea typeface="+mn-ea"/>
                <a:cs typeface="+mn-cs"/>
              </a:rPr>
              <a:t>Il documento viene firmato e consegnato al medico, che lo userà per confermare la diagnosi e decidere la terapia più adatta. </a:t>
            </a:r>
          </a:p>
          <a:p>
            <a:r>
              <a:rPr lang="it-IT" sz="1200" kern="1200" dirty="0">
                <a:solidFill>
                  <a:schemeClr val="tx1"/>
                </a:solidFill>
                <a:effectLst/>
                <a:latin typeface="+mn-lt"/>
                <a:ea typeface="+mn-ea"/>
                <a:cs typeface="+mn-cs"/>
              </a:rPr>
              <a:t>Però ahimè ci possono essere delle non conformità che possono determinare un ritardo nella consegna del referto. </a:t>
            </a:r>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15</a:t>
            </a:fld>
            <a:endParaRPr lang="it-IT"/>
          </a:p>
        </p:txBody>
      </p:sp>
    </p:spTree>
    <p:extLst>
      <p:ext uri="{BB962C8B-B14F-4D97-AF65-F5344CB8AC3E}">
        <p14:creationId xmlns:p14="http://schemas.microsoft.com/office/powerpoint/2010/main" val="81297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In sintesi, il nostro lavoro serve per dare un nome preciso alla malattia e per personalizzare le cure non dimenticandoci mai che dietro ogni provetta ci sono delle persone.</a:t>
            </a:r>
          </a:p>
          <a:p>
            <a:r>
              <a:rPr lang="it-IT" sz="1200" kern="1200" dirty="0">
                <a:solidFill>
                  <a:schemeClr val="tx1"/>
                </a:solidFill>
                <a:effectLst/>
                <a:latin typeface="+mn-lt"/>
                <a:ea typeface="+mn-ea"/>
                <a:cs typeface="+mn-cs"/>
              </a:rPr>
              <a:t>Vi ringrazio davvero per l'attenzione.</a:t>
            </a:r>
          </a:p>
          <a:p>
            <a:r>
              <a:rPr lang="it-IT" sz="1200" kern="1200" dirty="0">
                <a:solidFill>
                  <a:schemeClr val="tx1"/>
                </a:solidFill>
                <a:effectLst/>
                <a:latin typeface="+mn-lt"/>
                <a:ea typeface="+mn-ea"/>
                <a:cs typeface="+mn-cs"/>
              </a:rPr>
              <a:t>Spero di avervi aiutato a capire meglio cosa succede "dietro le quinte" in laboratorio, e perché è così importante fare questi test.</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16</a:t>
            </a:fld>
            <a:endParaRPr lang="it-IT"/>
          </a:p>
        </p:txBody>
      </p:sp>
    </p:spTree>
    <p:extLst>
      <p:ext uri="{BB962C8B-B14F-4D97-AF65-F5344CB8AC3E}">
        <p14:creationId xmlns:p14="http://schemas.microsoft.com/office/powerpoint/2010/main" val="3480249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Il nostro laboratorio si occupa di diagnosi e ricerca. Studiamo malattie del sangue, come policitemia vera, </a:t>
            </a:r>
            <a:r>
              <a:rPr lang="it-IT" sz="1200" kern="1200" dirty="0" err="1">
                <a:solidFill>
                  <a:schemeClr val="tx1"/>
                </a:solidFill>
                <a:effectLst/>
                <a:latin typeface="+mn-lt"/>
                <a:ea typeface="+mn-ea"/>
                <a:cs typeface="+mn-cs"/>
              </a:rPr>
              <a:t>trombocitemia</a:t>
            </a:r>
            <a:r>
              <a:rPr lang="it-IT" sz="1200" kern="1200" dirty="0">
                <a:solidFill>
                  <a:schemeClr val="tx1"/>
                </a:solidFill>
                <a:effectLst/>
                <a:latin typeface="+mn-lt"/>
                <a:ea typeface="+mn-ea"/>
                <a:cs typeface="+mn-cs"/>
              </a:rPr>
              <a:t> essenziale, </a:t>
            </a:r>
            <a:r>
              <a:rPr lang="it-IT" sz="1200" kern="1200" dirty="0" err="1">
                <a:solidFill>
                  <a:schemeClr val="tx1"/>
                </a:solidFill>
                <a:effectLst/>
                <a:latin typeface="+mn-lt"/>
                <a:ea typeface="+mn-ea"/>
                <a:cs typeface="+mn-cs"/>
              </a:rPr>
              <a:t>mielofibrosi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mastocitosi</a:t>
            </a:r>
            <a:r>
              <a:rPr lang="it-IT" sz="1200" kern="1200" dirty="0">
                <a:solidFill>
                  <a:schemeClr val="tx1"/>
                </a:solidFill>
                <a:effectLst/>
                <a:latin typeface="+mn-lt"/>
                <a:ea typeface="+mn-ea"/>
                <a:cs typeface="+mn-cs"/>
              </a:rPr>
              <a:t> e la leucemia mieloide acuta.</a:t>
            </a:r>
          </a:p>
          <a:p>
            <a:r>
              <a:rPr lang="it-IT" sz="1200" kern="1200" dirty="0">
                <a:solidFill>
                  <a:schemeClr val="tx1"/>
                </a:solidFill>
                <a:effectLst/>
                <a:latin typeface="+mn-lt"/>
                <a:ea typeface="+mn-ea"/>
                <a:cs typeface="+mn-cs"/>
              </a:rPr>
              <a:t>Siamo una squadra di biologi, biotecnologi e medici che lavorano insieme per migliorare le diagnosi e le terapie.</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2</a:t>
            </a:fld>
            <a:endParaRPr lang="it-IT"/>
          </a:p>
        </p:txBody>
      </p:sp>
    </p:spTree>
    <p:extLst>
      <p:ext uri="{BB962C8B-B14F-4D97-AF65-F5344CB8AC3E}">
        <p14:creationId xmlns:p14="http://schemas.microsoft.com/office/powerpoint/2010/main" val="2511398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Per capire cosa facciamo in laboratorio, dobbiamo partire da una domanda: cos'è il DNA? Il DNA è una lunga molecola composta da basi (o lettere) che si ripetono in una sequenza precisa per formare i geni che codificano per le proteine. Può essere immaginato come </a:t>
            </a:r>
            <a:r>
              <a:rPr lang="it-IT" dirty="0"/>
              <a:t>un </a:t>
            </a:r>
            <a:r>
              <a:rPr lang="it-IT" b="1" dirty="0"/>
              <a:t>libro di istruzioni</a:t>
            </a:r>
            <a:r>
              <a:rPr lang="it-IT" dirty="0"/>
              <a:t> presente in quasi tutte le cellule del nostro corpo. Questo libro contiene tutte le informazioni necessarie per costruire e far funzionare il nostro organismo</a:t>
            </a:r>
          </a:p>
        </p:txBody>
      </p:sp>
      <p:sp>
        <p:nvSpPr>
          <p:cNvPr id="4" name="Segnaposto numero diapositiva 3"/>
          <p:cNvSpPr>
            <a:spLocks noGrp="1"/>
          </p:cNvSpPr>
          <p:nvPr>
            <p:ph type="sldNum" sz="quarter" idx="5"/>
          </p:nvPr>
        </p:nvSpPr>
        <p:spPr/>
        <p:txBody>
          <a:bodyPr/>
          <a:lstStyle/>
          <a:p>
            <a:fld id="{9C8E9A1C-3A09-458F-BE75-91907D7E3BE9}" type="slidenum">
              <a:rPr lang="it-IT" smtClean="0"/>
              <a:t>3</a:t>
            </a:fld>
            <a:endParaRPr lang="it-IT"/>
          </a:p>
        </p:txBody>
      </p:sp>
    </p:spTree>
    <p:extLst>
      <p:ext uri="{BB962C8B-B14F-4D97-AF65-F5344CB8AC3E}">
        <p14:creationId xmlns:p14="http://schemas.microsoft.com/office/powerpoint/2010/main" val="2119526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Il DNA determina tutto: colore degli occhi, statura, capacità di digerire... Ma se c'è un errore nel DNA, può nascere un problema. E nel nostro campo, può significare una malattia del sangue.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Possiamo immaginare che sia una ricetta: se la segui bene, il “piatto” riesce perfettamente. Se invece c’è un errore nella ricetta, qualcosa può andare storto.</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4</a:t>
            </a:fld>
            <a:endParaRPr lang="it-IT"/>
          </a:p>
        </p:txBody>
      </p:sp>
    </p:spTree>
    <p:extLst>
      <p:ext uri="{BB962C8B-B14F-4D97-AF65-F5344CB8AC3E}">
        <p14:creationId xmlns:p14="http://schemas.microsoft.com/office/powerpoint/2010/main" val="457804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Una mutazione è proprio questo: un errore nel "testo" del DNA. Può succeder che una lettera venga cambiata o una parola venga saltata o ripetuta. </a:t>
            </a:r>
          </a:p>
          <a:p>
            <a:r>
              <a:rPr lang="it-IT" sz="1200" kern="1200" dirty="0">
                <a:solidFill>
                  <a:schemeClr val="tx1"/>
                </a:solidFill>
                <a:effectLst/>
                <a:latin typeface="+mn-lt"/>
                <a:ea typeface="+mn-ea"/>
                <a:cs typeface="+mn-cs"/>
              </a:rPr>
              <a:t>A volte queste modifiche sono innocue o addirittura vantaggiose, ma altre volte possono far funzionare male le cellule, come può succedere nella TE in cui alcune mutazioni nel DNA possono determinare l’aumento delle numero di piastrine in circolo.</a:t>
            </a:r>
          </a:p>
          <a:p>
            <a:r>
              <a:rPr lang="it-IT" dirty="0"/>
              <a:t>Un modo facile per ricordarlo è pensare al DNA a come un libro d’istruzione e alle mutazioni come un errore di stampa.</a:t>
            </a:r>
          </a:p>
        </p:txBody>
      </p:sp>
      <p:sp>
        <p:nvSpPr>
          <p:cNvPr id="4" name="Segnaposto numero diapositiva 3"/>
          <p:cNvSpPr>
            <a:spLocks noGrp="1"/>
          </p:cNvSpPr>
          <p:nvPr>
            <p:ph type="sldNum" sz="quarter" idx="5"/>
          </p:nvPr>
        </p:nvSpPr>
        <p:spPr/>
        <p:txBody>
          <a:bodyPr/>
          <a:lstStyle/>
          <a:p>
            <a:fld id="{9C8E9A1C-3A09-458F-BE75-91907D7E3BE9}" type="slidenum">
              <a:rPr lang="it-IT" smtClean="0"/>
              <a:t>5</a:t>
            </a:fld>
            <a:endParaRPr lang="it-IT"/>
          </a:p>
        </p:txBody>
      </p:sp>
    </p:spTree>
    <p:extLst>
      <p:ext uri="{BB962C8B-B14F-4D97-AF65-F5344CB8AC3E}">
        <p14:creationId xmlns:p14="http://schemas.microsoft.com/office/powerpoint/2010/main" val="4190575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E allora cosa facciamo noi in laboratorio?</a:t>
            </a:r>
          </a:p>
          <a:p>
            <a:r>
              <a:rPr lang="it-IT" sz="1200" kern="1200" dirty="0">
                <a:solidFill>
                  <a:schemeClr val="tx1"/>
                </a:solidFill>
                <a:effectLst/>
                <a:latin typeface="+mn-lt"/>
                <a:ea typeface="+mn-ea"/>
                <a:cs typeface="+mn-cs"/>
              </a:rPr>
              <a:t>Cerchiamo proprio queste mutazioni: ci aiutano a capire se c'è una </a:t>
            </a:r>
            <a:r>
              <a:rPr lang="it-IT" sz="1200" kern="1200" dirty="0" err="1">
                <a:solidFill>
                  <a:schemeClr val="tx1"/>
                </a:solidFill>
                <a:effectLst/>
                <a:latin typeface="+mn-lt"/>
                <a:ea typeface="+mn-ea"/>
                <a:cs typeface="+mn-cs"/>
              </a:rPr>
              <a:t>trombocitemia</a:t>
            </a:r>
            <a:r>
              <a:rPr lang="it-IT" sz="1200" kern="1200" dirty="0">
                <a:solidFill>
                  <a:schemeClr val="tx1"/>
                </a:solidFill>
                <a:effectLst/>
                <a:latin typeface="+mn-lt"/>
                <a:ea typeface="+mn-ea"/>
                <a:cs typeface="+mn-cs"/>
              </a:rPr>
              <a:t> essenziale o un'altra malattia simile.</a:t>
            </a:r>
          </a:p>
          <a:p>
            <a:r>
              <a:rPr lang="it-IT" sz="1200" kern="1200" dirty="0">
                <a:solidFill>
                  <a:schemeClr val="tx1"/>
                </a:solidFill>
                <a:effectLst/>
                <a:latin typeface="+mn-lt"/>
                <a:ea typeface="+mn-ea"/>
                <a:cs typeface="+mn-cs"/>
              </a:rPr>
              <a:t>Facciamo diagnostica per aiutare i medici a fare la diagnosi giusta, e ricerca per migliorare le cure.</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6</a:t>
            </a:fld>
            <a:endParaRPr lang="it-IT"/>
          </a:p>
        </p:txBody>
      </p:sp>
    </p:spTree>
    <p:extLst>
      <p:ext uri="{BB962C8B-B14F-4D97-AF65-F5344CB8AC3E}">
        <p14:creationId xmlns:p14="http://schemas.microsoft.com/office/powerpoint/2010/main" val="350788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Tutto parte da un semplice prelievo di sangue. In laboratorio arrivano delle provette con anticoagulante EDTA (tappo viola) e la modulistica necessaria per accettare il campione e per fornire il sospetto diagnostico poi il consenso informato che ci autorizzare a fare l’esame. </a:t>
            </a:r>
          </a:p>
          <a:p>
            <a:r>
              <a:rPr lang="it-IT" sz="1200" kern="1200" dirty="0">
                <a:solidFill>
                  <a:schemeClr val="tx1"/>
                </a:solidFill>
                <a:effectLst/>
                <a:latin typeface="+mn-lt"/>
                <a:ea typeface="+mn-ea"/>
                <a:cs typeface="+mn-cs"/>
              </a:rPr>
              <a:t>Da lì, estraiamo il DNA, lo quantifichiamo e poi lo analizziamo per cercare mutazioni nei geni richiesti.</a:t>
            </a:r>
          </a:p>
          <a:p>
            <a:endParaRPr lang="it-IT" dirty="0"/>
          </a:p>
        </p:txBody>
      </p:sp>
      <p:sp>
        <p:nvSpPr>
          <p:cNvPr id="4" name="Segnaposto numero diapositiva 3"/>
          <p:cNvSpPr>
            <a:spLocks noGrp="1"/>
          </p:cNvSpPr>
          <p:nvPr>
            <p:ph type="sldNum" sz="quarter" idx="5"/>
          </p:nvPr>
        </p:nvSpPr>
        <p:spPr/>
        <p:txBody>
          <a:bodyPr/>
          <a:lstStyle/>
          <a:p>
            <a:fld id="{DFDA614C-043D-435A-A96C-1CB3C929C7BA}" type="slidenum">
              <a:rPr lang="it-IT" smtClean="0"/>
              <a:pPr/>
              <a:t>7</a:t>
            </a:fld>
            <a:endParaRPr lang="it-IT"/>
          </a:p>
        </p:txBody>
      </p:sp>
    </p:spTree>
    <p:extLst>
      <p:ext uri="{BB962C8B-B14F-4D97-AF65-F5344CB8AC3E}">
        <p14:creationId xmlns:p14="http://schemas.microsoft.com/office/powerpoint/2010/main" val="1989431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I principali geni coinvolti e che ricerchiamo nella </a:t>
            </a:r>
            <a:r>
              <a:rPr lang="it-IT" sz="1200" kern="1200" dirty="0" err="1">
                <a:solidFill>
                  <a:schemeClr val="tx1"/>
                </a:solidFill>
                <a:effectLst/>
                <a:latin typeface="+mn-lt"/>
                <a:ea typeface="+mn-ea"/>
                <a:cs typeface="+mn-cs"/>
              </a:rPr>
              <a:t>trombocitemia</a:t>
            </a:r>
            <a:r>
              <a:rPr lang="it-IT" sz="1200" kern="1200" dirty="0">
                <a:solidFill>
                  <a:schemeClr val="tx1"/>
                </a:solidFill>
                <a:effectLst/>
                <a:latin typeface="+mn-lt"/>
                <a:ea typeface="+mn-ea"/>
                <a:cs typeface="+mn-cs"/>
              </a:rPr>
              <a:t> essenziale sono tre: JAK2 V617F, CALR e MPL. Nelle slides successive farò una breve carrellata su alcune tecniche che utilizziamo per determinare le mutazioni più frequenti nella TE, vedrete delle tecniche diverse perché sono quelle più adatte e sensibili per la rilevazione di quel tipo di mutazione. </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8</a:t>
            </a:fld>
            <a:endParaRPr lang="it-IT"/>
          </a:p>
        </p:txBody>
      </p:sp>
    </p:spTree>
    <p:extLst>
      <p:ext uri="{BB962C8B-B14F-4D97-AF65-F5344CB8AC3E}">
        <p14:creationId xmlns:p14="http://schemas.microsoft.com/office/powerpoint/2010/main" val="45743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Per ogni gene usiamo una tecnica diversa:</a:t>
            </a:r>
          </a:p>
          <a:p>
            <a:pPr lvl="0" fontAlgn="base"/>
            <a:r>
              <a:rPr lang="it-IT" sz="1200" u="none" strike="noStrike" kern="1200" dirty="0">
                <a:solidFill>
                  <a:schemeClr val="tx1"/>
                </a:solidFill>
                <a:effectLst/>
                <a:latin typeface="+mn-lt"/>
                <a:ea typeface="+mn-ea"/>
                <a:cs typeface="+mn-cs"/>
              </a:rPr>
              <a:t>Per JAK2 usiamo una PCR molto sensibile detta </a:t>
            </a:r>
            <a:r>
              <a:rPr lang="it-IT" sz="1200" u="none" strike="noStrike" kern="1200" dirty="0" err="1">
                <a:solidFill>
                  <a:schemeClr val="tx1"/>
                </a:solidFill>
                <a:effectLst/>
                <a:latin typeface="+mn-lt"/>
                <a:ea typeface="+mn-ea"/>
                <a:cs typeface="+mn-cs"/>
              </a:rPr>
              <a:t>droplet</a:t>
            </a:r>
            <a:r>
              <a:rPr lang="it-IT" sz="1200" u="none" strike="noStrike" kern="1200" dirty="0">
                <a:solidFill>
                  <a:schemeClr val="tx1"/>
                </a:solidFill>
                <a:effectLst/>
                <a:latin typeface="+mn-lt"/>
                <a:ea typeface="+mn-ea"/>
                <a:cs typeface="+mn-cs"/>
              </a:rPr>
              <a:t> PCR che ci dice quante cellule sono mutate. L’analisi del risultato è ben visibile anche da un principiante Campione 1 WT, non c’è mutazione mente nel Campione 2 la mutazione è presente.. Da questo è possibile ricavare poi la percentuale di cellule mutate rispetto le </a:t>
            </a:r>
            <a:r>
              <a:rPr lang="it-IT" sz="1200" u="none" strike="noStrike" kern="1200" dirty="0" err="1">
                <a:solidFill>
                  <a:schemeClr val="tx1"/>
                </a:solidFill>
                <a:effectLst/>
                <a:latin typeface="+mn-lt"/>
                <a:ea typeface="+mn-ea"/>
                <a:cs typeface="+mn-cs"/>
              </a:rPr>
              <a:t>celluel</a:t>
            </a:r>
            <a:r>
              <a:rPr lang="it-IT" sz="1200" u="none" strike="noStrike" kern="1200" dirty="0">
                <a:solidFill>
                  <a:schemeClr val="tx1"/>
                </a:solidFill>
                <a:effectLst/>
                <a:latin typeface="+mn-lt"/>
                <a:ea typeface="+mn-ea"/>
                <a:cs typeface="+mn-cs"/>
              </a:rPr>
              <a:t> totali che compongono il campione. </a:t>
            </a:r>
          </a:p>
          <a:p>
            <a:pPr lvl="0" fontAlgn="base"/>
            <a:r>
              <a:rPr lang="it-IT" sz="1200" u="none" strike="noStrike" kern="1200" dirty="0">
                <a:solidFill>
                  <a:schemeClr val="tx1"/>
                </a:solidFill>
                <a:effectLst/>
                <a:latin typeface="+mn-lt"/>
                <a:ea typeface="+mn-ea"/>
                <a:cs typeface="+mn-cs"/>
              </a:rPr>
              <a:t>Il problema sussiste nei casi dubbi, in cui si trovano delle cellule mutate ma non sono abbastanza per poter affermare con sicurezza che il campione sia positivo.</a:t>
            </a:r>
          </a:p>
          <a:p>
            <a:endParaRPr lang="it-IT" dirty="0"/>
          </a:p>
        </p:txBody>
      </p:sp>
      <p:sp>
        <p:nvSpPr>
          <p:cNvPr id="4" name="Segnaposto numero diapositiva 3"/>
          <p:cNvSpPr>
            <a:spLocks noGrp="1"/>
          </p:cNvSpPr>
          <p:nvPr>
            <p:ph type="sldNum" sz="quarter" idx="5"/>
          </p:nvPr>
        </p:nvSpPr>
        <p:spPr/>
        <p:txBody>
          <a:bodyPr/>
          <a:lstStyle/>
          <a:p>
            <a:fld id="{9C8E9A1C-3A09-458F-BE75-91907D7E3BE9}" type="slidenum">
              <a:rPr lang="it-IT" smtClean="0"/>
              <a:t>9</a:t>
            </a:fld>
            <a:endParaRPr lang="it-IT"/>
          </a:p>
        </p:txBody>
      </p:sp>
    </p:spTree>
    <p:extLst>
      <p:ext uri="{BB962C8B-B14F-4D97-AF65-F5344CB8AC3E}">
        <p14:creationId xmlns:p14="http://schemas.microsoft.com/office/powerpoint/2010/main" val="349124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71E541-1DF6-4FD5-A601-80992C6A2B9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F573B1B2-9B60-46EA-9DFB-A207BC1425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2842652-11E9-4471-A1FA-599D87B75EBB}"/>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5" name="Segnaposto piè di pagina 4">
            <a:extLst>
              <a:ext uri="{FF2B5EF4-FFF2-40B4-BE49-F238E27FC236}">
                <a16:creationId xmlns:a16="http://schemas.microsoft.com/office/drawing/2014/main" id="{47007B6F-1062-401F-B5A1-AFF532EBD3D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929120A-519E-4F5A-8641-EB77A258CCD1}"/>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4242675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338A79-E844-4D23-8DE1-FB08A0862D2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BF5CE0A-419C-4726-BAD6-052CD62C2386}"/>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4C4CA46-34EB-4243-AC9E-F2AA70DF928D}"/>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5" name="Segnaposto piè di pagina 4">
            <a:extLst>
              <a:ext uri="{FF2B5EF4-FFF2-40B4-BE49-F238E27FC236}">
                <a16:creationId xmlns:a16="http://schemas.microsoft.com/office/drawing/2014/main" id="{22541ED5-144C-459C-BC28-A40CA0BF57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7EE217D-6B2D-455E-AF2B-75F7628A5F53}"/>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1523066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6706B69-4DBF-4E36-AC13-C13EEC0283E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2BFA2EF-2568-49A5-9D60-5AA270D181D2}"/>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978CCD0-06D8-407F-A83C-611852F9F51C}"/>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5" name="Segnaposto piè di pagina 4">
            <a:extLst>
              <a:ext uri="{FF2B5EF4-FFF2-40B4-BE49-F238E27FC236}">
                <a16:creationId xmlns:a16="http://schemas.microsoft.com/office/drawing/2014/main" id="{F3091DD5-9235-4FB2-B844-1FA1F06243A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E08FCA-9A54-4203-890F-516E6B4E9FED}"/>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3974528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A35826-92C5-6EDF-0425-108BBD193D3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F75FAF3-C37F-1C29-03DC-73125AB636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BC1AA19-78D6-EAAE-48CE-AC15F1589CA5}"/>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5" name="Segnaposto piè di pagina 4">
            <a:extLst>
              <a:ext uri="{FF2B5EF4-FFF2-40B4-BE49-F238E27FC236}">
                <a16:creationId xmlns:a16="http://schemas.microsoft.com/office/drawing/2014/main" id="{B9D9D639-FA15-D376-803B-EE661334D8D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00AC7C-6925-18CE-F36E-3E0150A6A6A2}"/>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2195481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27D725-45B4-D8DE-9723-E7AA7D21DF3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7137F76-F383-ECBF-BCDA-77D76BDC8FA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459C27B-D2B9-DC76-B130-EC9984519D03}"/>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5" name="Segnaposto piè di pagina 4">
            <a:extLst>
              <a:ext uri="{FF2B5EF4-FFF2-40B4-BE49-F238E27FC236}">
                <a16:creationId xmlns:a16="http://schemas.microsoft.com/office/drawing/2014/main" id="{FE4B0D77-A21B-B042-431E-E2BE1E3DB32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0040443-FC63-EC49-424C-D8F49858C982}"/>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1440259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18088F-2DCE-1767-7734-C14258505C9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821DA2E-9EF7-B4CB-B976-2FEF0AFBC5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5426899-B26A-1D6F-A3DE-240AF9665110}"/>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5" name="Segnaposto piè di pagina 4">
            <a:extLst>
              <a:ext uri="{FF2B5EF4-FFF2-40B4-BE49-F238E27FC236}">
                <a16:creationId xmlns:a16="http://schemas.microsoft.com/office/drawing/2014/main" id="{2F893BE5-8C5C-45F1-D768-1F89E04B3A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02C215-C3DC-0394-0B8F-6D55AC6032F4}"/>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1281798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E900BF-70E7-0919-2CBA-629358FE891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82828C6-74C8-D26E-F57E-3BA111F4C37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FCDA49B-B081-2E19-1A99-436E55F8832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31599D0-FCA6-CBE2-2A70-1A20365CF2D3}"/>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6" name="Segnaposto piè di pagina 5">
            <a:extLst>
              <a:ext uri="{FF2B5EF4-FFF2-40B4-BE49-F238E27FC236}">
                <a16:creationId xmlns:a16="http://schemas.microsoft.com/office/drawing/2014/main" id="{A003E31E-2D3E-BA2B-B8B9-EF5641D079D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1B06D4F-93ED-9EA0-7AD4-088F0378C262}"/>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823340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6FB6EF-D0C7-CE46-80F9-54D85A4FE32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DF379AF-C134-45CE-23B1-29438FDDB6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BBBE926-85E9-E53B-C036-ED85BD7E80F4}"/>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E38A0389-515B-6A50-43A2-54540C23C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5A0FD3E-D2A4-F83D-BAAA-5F3A484C468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39149FF-B401-BF6C-02A7-41AD430BBBB2}"/>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8" name="Segnaposto piè di pagina 7">
            <a:extLst>
              <a:ext uri="{FF2B5EF4-FFF2-40B4-BE49-F238E27FC236}">
                <a16:creationId xmlns:a16="http://schemas.microsoft.com/office/drawing/2014/main" id="{289F273E-F8D6-1EAA-85E0-8F4694CC4C52}"/>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E67C33E-1AA2-C82E-045D-1B4114B21A87}"/>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983185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59C661-EC06-327C-23B2-FCF2300C485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11B7252-B238-F530-05FD-D732AF850F7A}"/>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4" name="Segnaposto piè di pagina 3">
            <a:extLst>
              <a:ext uri="{FF2B5EF4-FFF2-40B4-BE49-F238E27FC236}">
                <a16:creationId xmlns:a16="http://schemas.microsoft.com/office/drawing/2014/main" id="{46CE5A48-8C61-5CD3-D28D-7BD00B59EAD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4449BF3-FC34-3C11-AD9B-2BEFC6D87A09}"/>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422890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D97D3FD-7809-8B0E-5166-7D48C1021D42}"/>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3" name="Segnaposto piè di pagina 2">
            <a:extLst>
              <a:ext uri="{FF2B5EF4-FFF2-40B4-BE49-F238E27FC236}">
                <a16:creationId xmlns:a16="http://schemas.microsoft.com/office/drawing/2014/main" id="{0756675E-5D51-A76D-8316-A72D923CE18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966575E-A960-F7F5-C9E6-FD017CC3554F}"/>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2146687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982C7B-08FC-202A-A402-B9A5B45562B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9B45C5-AD1B-51F1-7180-53F9BFEBD6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FB9E0D9-8596-25E8-0C4A-D749FF085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2C3B475-3018-CEF1-DEFC-A1E0375C580F}"/>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6" name="Segnaposto piè di pagina 5">
            <a:extLst>
              <a:ext uri="{FF2B5EF4-FFF2-40B4-BE49-F238E27FC236}">
                <a16:creationId xmlns:a16="http://schemas.microsoft.com/office/drawing/2014/main" id="{CACB1771-4567-3929-8225-C94AB739BCC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481EE4B-F788-FABB-A015-B07CB9E0C3A6}"/>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186315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5DF9C9-7ED0-422C-BD23-BD53CE1D44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6D075B7-96E7-4FA0-8928-0850E8AC7012}"/>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7DEBD55-C485-48A2-9354-A4339DD87322}"/>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5" name="Segnaposto piè di pagina 4">
            <a:extLst>
              <a:ext uri="{FF2B5EF4-FFF2-40B4-BE49-F238E27FC236}">
                <a16:creationId xmlns:a16="http://schemas.microsoft.com/office/drawing/2014/main" id="{E2FE4313-0C16-446E-8BE7-8029E796575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9443B3A-68B4-43EF-B0EF-1BE222A73461}"/>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3689089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FEFE01-58C9-7572-F9F1-C72D5DDE19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D9BFE5F-65B0-2469-BBEF-663A065320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479FC0A-DE82-431E-864A-2921F5A8D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45A75BB-13B4-3C64-BCE4-459D3AB59D23}"/>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6" name="Segnaposto piè di pagina 5">
            <a:extLst>
              <a:ext uri="{FF2B5EF4-FFF2-40B4-BE49-F238E27FC236}">
                <a16:creationId xmlns:a16="http://schemas.microsoft.com/office/drawing/2014/main" id="{585711DA-A126-3355-3F1F-94431C1EDF4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ED18D3D-8D30-5634-D9B4-99FB254E7F18}"/>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244369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DC9948-EC3A-51C2-C7FB-7686F67235D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8C3F79D-9AEB-330D-AF08-FEA1DFA57A3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A74CDE-6B43-F915-D459-5494C3721BA4}"/>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5" name="Segnaposto piè di pagina 4">
            <a:extLst>
              <a:ext uri="{FF2B5EF4-FFF2-40B4-BE49-F238E27FC236}">
                <a16:creationId xmlns:a16="http://schemas.microsoft.com/office/drawing/2014/main" id="{3A5379CD-771C-FB38-7A28-C340332AF4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0E1872B-FBF3-0B17-41BF-86F8BB9DE7E5}"/>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601151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23DEA1-8BB8-D8C1-7F61-67B8AB922B6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CB68A6E-848C-2F22-04ED-2459C998EDB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EC58151-6DE7-C802-F830-B62590AE415C}"/>
              </a:ext>
            </a:extLst>
          </p:cNvPr>
          <p:cNvSpPr>
            <a:spLocks noGrp="1"/>
          </p:cNvSpPr>
          <p:nvPr>
            <p:ph type="dt" sz="half" idx="10"/>
          </p:nvPr>
        </p:nvSpPr>
        <p:spPr/>
        <p:txBody>
          <a:bodyPr/>
          <a:lstStyle/>
          <a:p>
            <a:fld id="{EACFE9F0-8132-40CD-998F-56011D49CC80}" type="datetimeFigureOut">
              <a:rPr lang="it-IT" smtClean="0"/>
              <a:t>17/05/2025</a:t>
            </a:fld>
            <a:endParaRPr lang="it-IT"/>
          </a:p>
        </p:txBody>
      </p:sp>
      <p:sp>
        <p:nvSpPr>
          <p:cNvPr id="5" name="Segnaposto piè di pagina 4">
            <a:extLst>
              <a:ext uri="{FF2B5EF4-FFF2-40B4-BE49-F238E27FC236}">
                <a16:creationId xmlns:a16="http://schemas.microsoft.com/office/drawing/2014/main" id="{91E5767E-6F0E-301D-3753-7C27726DF05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36BB337-125A-E0F4-7267-1B8E85D51574}"/>
              </a:ext>
            </a:extLst>
          </p:cNvPr>
          <p:cNvSpPr>
            <a:spLocks noGrp="1"/>
          </p:cNvSpPr>
          <p:nvPr>
            <p:ph type="sldNum" sz="quarter" idx="12"/>
          </p:nvPr>
        </p:nvSpPr>
        <p:spPr/>
        <p:txBody>
          <a:bodyPr/>
          <a:lstStyle/>
          <a:p>
            <a:fld id="{997D1D59-D56B-495C-A4E5-C85451BEC453}" type="slidenum">
              <a:rPr lang="it-IT" smtClean="0"/>
              <a:t>‹N›</a:t>
            </a:fld>
            <a:endParaRPr lang="it-IT"/>
          </a:p>
        </p:txBody>
      </p:sp>
    </p:spTree>
    <p:extLst>
      <p:ext uri="{BB962C8B-B14F-4D97-AF65-F5344CB8AC3E}">
        <p14:creationId xmlns:p14="http://schemas.microsoft.com/office/powerpoint/2010/main" val="284099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5D3955-E186-4C44-B1E5-27880D4C661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DE267DD7-31FF-4DA1-AB99-F54327E107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3EA3889B-6383-4A04-84F4-71AE0970882B}"/>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5" name="Segnaposto piè di pagina 4">
            <a:extLst>
              <a:ext uri="{FF2B5EF4-FFF2-40B4-BE49-F238E27FC236}">
                <a16:creationId xmlns:a16="http://schemas.microsoft.com/office/drawing/2014/main" id="{C8C2A782-F9F1-4341-8EA4-8C1F500995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056ACAC-D971-4F1D-8AAE-6F1E46C9B64C}"/>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296518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FD29EE-B3AD-48DC-A1DB-688F5DE5DFE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CC2B394-2DAA-4479-849A-2B1C8006256B}"/>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34E44CC-0C71-493F-B2B1-5DF0843337A8}"/>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AB4DE23-15D6-4B13-A31B-E8E8B8E6EE5F}"/>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6" name="Segnaposto piè di pagina 5">
            <a:extLst>
              <a:ext uri="{FF2B5EF4-FFF2-40B4-BE49-F238E27FC236}">
                <a16:creationId xmlns:a16="http://schemas.microsoft.com/office/drawing/2014/main" id="{2B45AB1C-0E6D-4A51-8F42-5B3AF44C923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F2D8B0C-1F2D-48D5-BF5D-71D40D283AA4}"/>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19789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13D600-EFDA-436F-924B-4D0973C3E21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7CADBBA-ACB0-473A-9CA4-B15F08E524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2806C2D7-F5ED-4685-B45F-BDCE25BAB17A}"/>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E04795A-9934-4D43-BACB-4B0C79D72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5FFB491B-81C7-4845-A8BF-DA05BA715566}"/>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83CFF6A-7A46-41A7-B59C-EC6F0E136CC3}"/>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8" name="Segnaposto piè di pagina 7">
            <a:extLst>
              <a:ext uri="{FF2B5EF4-FFF2-40B4-BE49-F238E27FC236}">
                <a16:creationId xmlns:a16="http://schemas.microsoft.com/office/drawing/2014/main" id="{6E2845D3-3BD1-4D83-AA08-680A17BCE78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D1F8E99-883F-4255-9BE5-CFDC8698FFF9}"/>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26395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046E27-9B6A-4F04-9DD8-872F13C75A1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01CA8D5-BAA1-41DE-8C63-2414980E870D}"/>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4" name="Segnaposto piè di pagina 3">
            <a:extLst>
              <a:ext uri="{FF2B5EF4-FFF2-40B4-BE49-F238E27FC236}">
                <a16:creationId xmlns:a16="http://schemas.microsoft.com/office/drawing/2014/main" id="{7B86B846-E8A8-4BB9-B363-6F03DE28C82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154E6CE-50F2-4E7E-B525-CB87A6BAB21D}"/>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4009900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43B0BA7-239D-4006-96D1-57DDC0F18AC8}"/>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3" name="Segnaposto piè di pagina 2">
            <a:extLst>
              <a:ext uri="{FF2B5EF4-FFF2-40B4-BE49-F238E27FC236}">
                <a16:creationId xmlns:a16="http://schemas.microsoft.com/office/drawing/2014/main" id="{BBBBF51E-7457-4D25-BB15-6E3F1A9AE21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9A68B991-D030-4AE9-B31F-A3BE7DDF0EAE}"/>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853121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4C0468-9C88-4FDE-AEDE-11ABD6F86BF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5DF7924-036F-43A4-923B-8198CF68AD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C147526-8D04-4A79-BFBC-A47CD02BFA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E352F6FC-BACD-481D-BF55-C43D6B64710C}"/>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6" name="Segnaposto piè di pagina 5">
            <a:extLst>
              <a:ext uri="{FF2B5EF4-FFF2-40B4-BE49-F238E27FC236}">
                <a16:creationId xmlns:a16="http://schemas.microsoft.com/office/drawing/2014/main" id="{D6F6B433-7EAA-4787-860E-5047F140D07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D69CD1B-5BF5-46FA-ABA1-1CB4DA04B787}"/>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3596302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C83D31-E8C8-467D-AEA5-EC9530D94E5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920835B-FB85-40FD-B5AB-9670F4893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1EBB699-AB8E-4E41-83B4-97B1D55C4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7576FB4A-2BD4-4A24-8A82-EA9FA5EA7BC3}"/>
              </a:ext>
            </a:extLst>
          </p:cNvPr>
          <p:cNvSpPr>
            <a:spLocks noGrp="1"/>
          </p:cNvSpPr>
          <p:nvPr>
            <p:ph type="dt" sz="half" idx="10"/>
          </p:nvPr>
        </p:nvSpPr>
        <p:spPr/>
        <p:txBody>
          <a:bodyPr/>
          <a:lstStyle/>
          <a:p>
            <a:fld id="{A5B9D488-CEFC-40EA-8F22-02F8B4111C10}" type="datetimeFigureOut">
              <a:rPr lang="it-IT" smtClean="0"/>
              <a:t>17/05/2025</a:t>
            </a:fld>
            <a:endParaRPr lang="it-IT"/>
          </a:p>
        </p:txBody>
      </p:sp>
      <p:sp>
        <p:nvSpPr>
          <p:cNvPr id="6" name="Segnaposto piè di pagina 5">
            <a:extLst>
              <a:ext uri="{FF2B5EF4-FFF2-40B4-BE49-F238E27FC236}">
                <a16:creationId xmlns:a16="http://schemas.microsoft.com/office/drawing/2014/main" id="{19427B32-5CF2-4DA2-9655-CBBEE7DA8E6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D4ACC4E-2815-4B18-8769-15CB1B7527D5}"/>
              </a:ext>
            </a:extLst>
          </p:cNvPr>
          <p:cNvSpPr>
            <a:spLocks noGrp="1"/>
          </p:cNvSpPr>
          <p:nvPr>
            <p:ph type="sldNum" sz="quarter" idx="12"/>
          </p:nvPr>
        </p:nvSpPr>
        <p:spPr/>
        <p:txBody>
          <a:bodyPr/>
          <a:lstStyle/>
          <a:p>
            <a:fld id="{68AF02A9-0346-4D4F-A6C7-A421131C05A7}" type="slidenum">
              <a:rPr lang="it-IT" smtClean="0"/>
              <a:t>‹N›</a:t>
            </a:fld>
            <a:endParaRPr lang="it-IT"/>
          </a:p>
        </p:txBody>
      </p:sp>
    </p:spTree>
    <p:extLst>
      <p:ext uri="{BB962C8B-B14F-4D97-AF65-F5344CB8AC3E}">
        <p14:creationId xmlns:p14="http://schemas.microsoft.com/office/powerpoint/2010/main" val="3191639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3B06AC2-F71D-4416-BDD3-7850A1C077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EA8D372-A7F7-464A-9D7A-594E95AFDE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E36B385-50A0-4FAC-9A66-92C0ED09AA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9D488-CEFC-40EA-8F22-02F8B4111C10}" type="datetimeFigureOut">
              <a:rPr lang="it-IT" smtClean="0"/>
              <a:t>17/05/2025</a:t>
            </a:fld>
            <a:endParaRPr lang="it-IT"/>
          </a:p>
        </p:txBody>
      </p:sp>
      <p:sp>
        <p:nvSpPr>
          <p:cNvPr id="5" name="Segnaposto piè di pagina 4">
            <a:extLst>
              <a:ext uri="{FF2B5EF4-FFF2-40B4-BE49-F238E27FC236}">
                <a16:creationId xmlns:a16="http://schemas.microsoft.com/office/drawing/2014/main" id="{3446495D-2830-4F25-AD5C-1DB19F89FE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C59260E-1663-43A8-8EAD-2A9080535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F02A9-0346-4D4F-A6C7-A421131C05A7}" type="slidenum">
              <a:rPr lang="it-IT" smtClean="0"/>
              <a:t>‹N›</a:t>
            </a:fld>
            <a:endParaRPr lang="it-IT"/>
          </a:p>
        </p:txBody>
      </p:sp>
    </p:spTree>
    <p:extLst>
      <p:ext uri="{BB962C8B-B14F-4D97-AF65-F5344CB8AC3E}">
        <p14:creationId xmlns:p14="http://schemas.microsoft.com/office/powerpoint/2010/main" val="2044058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F3D4874-6B4B-9F6F-93B5-6B9BBE66EC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7432BBA-0E64-8FBD-55EE-A2BA41E5A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76F7AD6-14FD-5AF2-E267-05DA28A0B0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CFE9F0-8132-40CD-998F-56011D49CC80}" type="datetimeFigureOut">
              <a:rPr lang="it-IT" smtClean="0"/>
              <a:t>17/05/2025</a:t>
            </a:fld>
            <a:endParaRPr lang="it-IT"/>
          </a:p>
        </p:txBody>
      </p:sp>
      <p:sp>
        <p:nvSpPr>
          <p:cNvPr id="5" name="Segnaposto piè di pagina 4">
            <a:extLst>
              <a:ext uri="{FF2B5EF4-FFF2-40B4-BE49-F238E27FC236}">
                <a16:creationId xmlns:a16="http://schemas.microsoft.com/office/drawing/2014/main" id="{CDA2151C-3CB8-C018-2214-F8FB042C59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F08B95E-99CD-7855-B731-FA2DB7A84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D1D59-D56B-495C-A4E5-C85451BEC453}" type="slidenum">
              <a:rPr lang="it-IT" smtClean="0"/>
              <a:t>‹N›</a:t>
            </a:fld>
            <a:endParaRPr lang="it-IT"/>
          </a:p>
        </p:txBody>
      </p:sp>
    </p:spTree>
    <p:extLst>
      <p:ext uri="{BB962C8B-B14F-4D97-AF65-F5344CB8AC3E}">
        <p14:creationId xmlns:p14="http://schemas.microsoft.com/office/powerpoint/2010/main" val="722448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6.jpe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fi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microsoft.com/office/2007/relationships/hdphoto" Target="../media/hdphoto1.wdp"/><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QuickStyle" Target="../diagrams/quickStyle1.xml"/><Relationship Id="rId11" Type="http://schemas.openxmlformats.org/officeDocument/2006/relationships/image" Target="../media/image28.png"/><Relationship Id="rId5" Type="http://schemas.openxmlformats.org/officeDocument/2006/relationships/diagramLayout" Target="../diagrams/layout1.xml"/><Relationship Id="rId10" Type="http://schemas.openxmlformats.org/officeDocument/2006/relationships/image" Target="../media/image27.png"/><Relationship Id="rId4" Type="http://schemas.openxmlformats.org/officeDocument/2006/relationships/diagramData" Target="../diagrams/data1.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B1810C09-3368-4BC4-897B-47858526B3B2}"/>
              </a:ext>
            </a:extLst>
          </p:cNvPr>
          <p:cNvSpPr txBox="1">
            <a:spLocks noChangeArrowheads="1"/>
          </p:cNvSpPr>
          <p:nvPr/>
        </p:nvSpPr>
        <p:spPr bwMode="auto">
          <a:xfrm>
            <a:off x="5356265" y="620491"/>
            <a:ext cx="6227762" cy="682623"/>
          </a:xfrm>
          <a:prstGeom prst="rect">
            <a:avLst/>
          </a:prstGeom>
          <a:noFill/>
          <a:ln w="9525">
            <a:noFill/>
            <a:miter lim="800000"/>
            <a:headEnd/>
            <a:tailEnd/>
          </a:ln>
        </p:spPr>
        <p:txBody>
          <a:bodyPr lIns="102110" tIns="51054" rIns="102110" bIns="51054">
            <a:spAutoFit/>
          </a:bodyPr>
          <a:lstStyle/>
          <a:p>
            <a:pPr algn="ctr" defTabSz="1020763">
              <a:lnSpc>
                <a:spcPct val="150000"/>
              </a:lnSpc>
            </a:pPr>
            <a:r>
              <a:rPr lang="it-IT" altLang="en-US" sz="2800" b="1" dirty="0">
                <a:solidFill>
                  <a:srgbClr val="C00000"/>
                </a:solidFill>
                <a:latin typeface="Calibri" pitchFamily="34" charset="0"/>
                <a:ea typeface="ＭＳ Ｐゴシック" pitchFamily="34" charset="-128"/>
              </a:rPr>
              <a:t>“I Test Genetici Per La Diagnosi”</a:t>
            </a:r>
          </a:p>
        </p:txBody>
      </p:sp>
      <p:sp>
        <p:nvSpPr>
          <p:cNvPr id="5" name="CasellaDiTesto 2">
            <a:extLst>
              <a:ext uri="{FF2B5EF4-FFF2-40B4-BE49-F238E27FC236}">
                <a16:creationId xmlns:a16="http://schemas.microsoft.com/office/drawing/2014/main" id="{16567F2C-7134-4A58-B689-AE0F1FA9A260}"/>
              </a:ext>
            </a:extLst>
          </p:cNvPr>
          <p:cNvSpPr txBox="1">
            <a:spLocks noChangeArrowheads="1"/>
          </p:cNvSpPr>
          <p:nvPr/>
        </p:nvSpPr>
        <p:spPr bwMode="auto">
          <a:xfrm>
            <a:off x="5290656" y="1680277"/>
            <a:ext cx="5740866" cy="1371559"/>
          </a:xfrm>
          <a:prstGeom prst="rect">
            <a:avLst/>
          </a:prstGeom>
          <a:noFill/>
          <a:ln>
            <a:noFill/>
          </a:ln>
        </p:spPr>
        <p:txBody>
          <a:bodyPr wrap="square" lIns="78136" tIns="39067" rIns="78136" bIns="39067">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r>
              <a:rPr lang="it-IT" altLang="en-US" b="1" i="1" dirty="0">
                <a:solidFill>
                  <a:srgbClr val="1F497D">
                    <a:lumMod val="75000"/>
                  </a:srgbClr>
                </a:solidFill>
                <a:latin typeface="Calibri" pitchFamily="34" charset="0"/>
              </a:rPr>
              <a:t>Chiara Maccari</a:t>
            </a:r>
          </a:p>
          <a:p>
            <a:pPr algn="ctr">
              <a:defRPr/>
            </a:pPr>
            <a:endParaRPr lang="it-IT" altLang="en-US" b="1" i="1" dirty="0">
              <a:solidFill>
                <a:srgbClr val="1F497D">
                  <a:lumMod val="75000"/>
                </a:srgbClr>
              </a:solidFill>
              <a:latin typeface="Calibri" pitchFamily="34" charset="0"/>
            </a:endParaRPr>
          </a:p>
          <a:p>
            <a:pPr algn="ctr">
              <a:defRPr/>
            </a:pPr>
            <a:r>
              <a:rPr lang="it-IT" altLang="en-US" sz="1800" b="1" i="1" dirty="0">
                <a:solidFill>
                  <a:srgbClr val="1F497D">
                    <a:lumMod val="75000"/>
                  </a:srgbClr>
                </a:solidFill>
                <a:latin typeface="Calibri" pitchFamily="34" charset="0"/>
              </a:rPr>
              <a:t>CRIMM, Centro di Ricerca e Innovazione per le Malattie Mieloproliferative, AOU Careggi</a:t>
            </a:r>
          </a:p>
        </p:txBody>
      </p:sp>
      <p:sp>
        <p:nvSpPr>
          <p:cNvPr id="6" name="Text Box 5">
            <a:extLst>
              <a:ext uri="{FF2B5EF4-FFF2-40B4-BE49-F238E27FC236}">
                <a16:creationId xmlns:a16="http://schemas.microsoft.com/office/drawing/2014/main" id="{E7C2FD68-676B-46CB-8B3D-1664EFC591F9}"/>
              </a:ext>
            </a:extLst>
          </p:cNvPr>
          <p:cNvSpPr txBox="1">
            <a:spLocks noChangeArrowheads="1"/>
          </p:cNvSpPr>
          <p:nvPr/>
        </p:nvSpPr>
        <p:spPr bwMode="auto">
          <a:xfrm>
            <a:off x="121024" y="984840"/>
            <a:ext cx="5607423" cy="1542282"/>
          </a:xfrm>
          <a:prstGeom prst="rect">
            <a:avLst/>
          </a:prstGeom>
          <a:noFill/>
          <a:ln w="9525">
            <a:noFill/>
            <a:miter lim="800000"/>
            <a:headEnd/>
            <a:tailEnd/>
          </a:ln>
        </p:spPr>
        <p:txBody>
          <a:bodyPr wrap="square" lIns="102110" tIns="51054" rIns="102110" bIns="51054">
            <a:spAutoFit/>
          </a:bodyPr>
          <a:lstStyle/>
          <a:p>
            <a:pPr algn="ctr" defTabSz="872344">
              <a:lnSpc>
                <a:spcPts val="2393"/>
              </a:lnSpc>
            </a:pPr>
            <a:r>
              <a:rPr lang="en-US" altLang="it-IT" sz="1700" b="1" dirty="0" err="1">
                <a:solidFill>
                  <a:srgbClr val="003366"/>
                </a:solidFill>
                <a:latin typeface="Cambria" pitchFamily="18" charset="0"/>
                <a:cs typeface="Arial" charset="0"/>
              </a:rPr>
              <a:t>Undicesima</a:t>
            </a:r>
            <a:r>
              <a:rPr lang="en-US" altLang="it-IT" sz="1700" b="1" dirty="0">
                <a:solidFill>
                  <a:srgbClr val="003366"/>
                </a:solidFill>
                <a:latin typeface="Cambria" pitchFamily="18" charset="0"/>
                <a:cs typeface="Arial" charset="0"/>
              </a:rPr>
              <a:t> </a:t>
            </a:r>
            <a:r>
              <a:rPr lang="en-US" altLang="it-IT" sz="1700" b="1" dirty="0" err="1">
                <a:solidFill>
                  <a:srgbClr val="003366"/>
                </a:solidFill>
                <a:latin typeface="Cambria" pitchFamily="18" charset="0"/>
                <a:cs typeface="Arial" charset="0"/>
              </a:rPr>
              <a:t>Giornata</a:t>
            </a:r>
            <a:r>
              <a:rPr lang="en-US" altLang="it-IT" sz="1700" b="1" dirty="0">
                <a:solidFill>
                  <a:srgbClr val="003366"/>
                </a:solidFill>
                <a:latin typeface="Cambria" pitchFamily="18" charset="0"/>
                <a:cs typeface="Arial" charset="0"/>
              </a:rPr>
              <a:t> </a:t>
            </a:r>
            <a:r>
              <a:rPr lang="en-US" altLang="it-IT" sz="1700" b="1" dirty="0" err="1">
                <a:solidFill>
                  <a:srgbClr val="003366"/>
                </a:solidFill>
                <a:latin typeface="Cambria" pitchFamily="18" charset="0"/>
                <a:cs typeface="Arial" charset="0"/>
              </a:rPr>
              <a:t>Fiorentina</a:t>
            </a:r>
            <a:endParaRPr lang="en-US" altLang="it-IT" sz="1700" b="1" dirty="0">
              <a:solidFill>
                <a:srgbClr val="003366"/>
              </a:solidFill>
              <a:latin typeface="Cambria" pitchFamily="18" charset="0"/>
              <a:cs typeface="Arial" charset="0"/>
            </a:endParaRPr>
          </a:p>
          <a:p>
            <a:pPr algn="ctr" defTabSz="872344">
              <a:lnSpc>
                <a:spcPts val="2393"/>
              </a:lnSpc>
            </a:pPr>
            <a:r>
              <a:rPr lang="en-US" altLang="it-IT" sz="1700" b="1" dirty="0">
                <a:solidFill>
                  <a:srgbClr val="003366"/>
                </a:solidFill>
                <a:latin typeface="Cambria" pitchFamily="18" charset="0"/>
                <a:cs typeface="Arial" charset="0"/>
              </a:rPr>
              <a:t> </a:t>
            </a:r>
            <a:r>
              <a:rPr lang="en-US" altLang="it-IT" sz="1700" b="1" dirty="0" err="1">
                <a:solidFill>
                  <a:srgbClr val="003366"/>
                </a:solidFill>
                <a:latin typeface="Cambria" pitchFamily="18" charset="0"/>
                <a:cs typeface="Arial" charset="0"/>
              </a:rPr>
              <a:t>dedicata</a:t>
            </a:r>
            <a:r>
              <a:rPr lang="en-US" altLang="it-IT" sz="1700" b="1" dirty="0">
                <a:solidFill>
                  <a:srgbClr val="003366"/>
                </a:solidFill>
                <a:latin typeface="Cambria" pitchFamily="18" charset="0"/>
                <a:cs typeface="Arial" charset="0"/>
              </a:rPr>
              <a:t> </a:t>
            </a:r>
            <a:r>
              <a:rPr lang="en-US" altLang="it-IT" sz="1700" b="1" dirty="0" err="1">
                <a:solidFill>
                  <a:srgbClr val="003366"/>
                </a:solidFill>
                <a:latin typeface="Cambria" pitchFamily="18" charset="0"/>
                <a:cs typeface="Arial" charset="0"/>
              </a:rPr>
              <a:t>ai</a:t>
            </a:r>
            <a:r>
              <a:rPr lang="en-US" altLang="it-IT" sz="1700" b="1" dirty="0">
                <a:solidFill>
                  <a:srgbClr val="003366"/>
                </a:solidFill>
                <a:latin typeface="Cambria" pitchFamily="18" charset="0"/>
                <a:cs typeface="Arial" charset="0"/>
              </a:rPr>
              <a:t> </a:t>
            </a:r>
            <a:r>
              <a:rPr lang="en-US" altLang="it-IT" sz="1700" b="1" dirty="0" err="1">
                <a:solidFill>
                  <a:srgbClr val="003366"/>
                </a:solidFill>
                <a:latin typeface="Cambria" pitchFamily="18" charset="0"/>
                <a:cs typeface="Arial" charset="0"/>
              </a:rPr>
              <a:t>pazienti</a:t>
            </a:r>
            <a:r>
              <a:rPr lang="en-US" altLang="it-IT" sz="1700" b="1" dirty="0">
                <a:solidFill>
                  <a:srgbClr val="003366"/>
                </a:solidFill>
                <a:latin typeface="Cambria" pitchFamily="18" charset="0"/>
                <a:cs typeface="Arial" charset="0"/>
              </a:rPr>
              <a:t> con </a:t>
            </a:r>
          </a:p>
          <a:p>
            <a:pPr algn="ctr" defTabSz="872344">
              <a:lnSpc>
                <a:spcPts val="2393"/>
              </a:lnSpc>
            </a:pPr>
            <a:r>
              <a:rPr lang="en-US" altLang="it-IT" sz="1700" b="1" dirty="0" err="1">
                <a:solidFill>
                  <a:srgbClr val="003366"/>
                </a:solidFill>
                <a:latin typeface="Cambria" pitchFamily="18" charset="0"/>
                <a:cs typeface="Arial" charset="0"/>
              </a:rPr>
              <a:t>malattie</a:t>
            </a:r>
            <a:r>
              <a:rPr lang="en-US" altLang="it-IT" sz="1700" b="1" dirty="0">
                <a:solidFill>
                  <a:srgbClr val="003366"/>
                </a:solidFill>
                <a:latin typeface="Cambria" pitchFamily="18" charset="0"/>
                <a:cs typeface="Arial" charset="0"/>
              </a:rPr>
              <a:t> </a:t>
            </a:r>
            <a:r>
              <a:rPr lang="en-US" altLang="it-IT" sz="1700" b="1" dirty="0" err="1">
                <a:solidFill>
                  <a:srgbClr val="003366"/>
                </a:solidFill>
                <a:latin typeface="Cambria" pitchFamily="18" charset="0"/>
                <a:cs typeface="Arial" charset="0"/>
              </a:rPr>
              <a:t>mieloproliferative</a:t>
            </a:r>
            <a:r>
              <a:rPr lang="en-US" altLang="it-IT" sz="1700" b="1" dirty="0">
                <a:solidFill>
                  <a:srgbClr val="003366"/>
                </a:solidFill>
                <a:latin typeface="Cambria" pitchFamily="18" charset="0"/>
                <a:cs typeface="Arial" charset="0"/>
              </a:rPr>
              <a:t>  </a:t>
            </a:r>
            <a:r>
              <a:rPr lang="en-US" altLang="it-IT" sz="1700" b="1" dirty="0" err="1">
                <a:solidFill>
                  <a:srgbClr val="003366"/>
                </a:solidFill>
                <a:latin typeface="Cambria" pitchFamily="18" charset="0"/>
                <a:cs typeface="Arial" charset="0"/>
              </a:rPr>
              <a:t>croniche</a:t>
            </a:r>
            <a:endParaRPr lang="en-US" altLang="it-IT" sz="1700" b="1" dirty="0">
              <a:solidFill>
                <a:srgbClr val="003366"/>
              </a:solidFill>
              <a:latin typeface="Cambria" pitchFamily="18" charset="0"/>
              <a:cs typeface="Arial" charset="0"/>
            </a:endParaRPr>
          </a:p>
          <a:p>
            <a:pPr algn="ctr" defTabSz="872344">
              <a:lnSpc>
                <a:spcPct val="90000"/>
              </a:lnSpc>
            </a:pPr>
            <a:endParaRPr lang="it-IT" altLang="it-IT" sz="1700" b="1" dirty="0">
              <a:solidFill>
                <a:srgbClr val="003366"/>
              </a:solidFill>
              <a:latin typeface="Cambria" pitchFamily="18" charset="0"/>
              <a:cs typeface="Arial" charset="0"/>
            </a:endParaRPr>
          </a:p>
          <a:p>
            <a:pPr algn="ctr" defTabSz="872344">
              <a:lnSpc>
                <a:spcPts val="2393"/>
              </a:lnSpc>
            </a:pPr>
            <a:r>
              <a:rPr lang="en-US" altLang="it-IT" sz="1700" b="1" dirty="0" err="1">
                <a:solidFill>
                  <a:srgbClr val="003366"/>
                </a:solidFill>
                <a:latin typeface="Cambria" pitchFamily="18" charset="0"/>
                <a:cs typeface="Arial" charset="0"/>
              </a:rPr>
              <a:t>Sabato</a:t>
            </a:r>
            <a:r>
              <a:rPr lang="en-US" altLang="it-IT" sz="1700" b="1" dirty="0">
                <a:solidFill>
                  <a:srgbClr val="003366"/>
                </a:solidFill>
                <a:latin typeface="Cambria" pitchFamily="18" charset="0"/>
                <a:cs typeface="Arial" charset="0"/>
              </a:rPr>
              <a:t> 17 </a:t>
            </a:r>
            <a:r>
              <a:rPr lang="en-US" altLang="it-IT" sz="1700" b="1" dirty="0" err="1">
                <a:solidFill>
                  <a:srgbClr val="003366"/>
                </a:solidFill>
                <a:latin typeface="Cambria" pitchFamily="18" charset="0"/>
                <a:cs typeface="Arial" charset="0"/>
              </a:rPr>
              <a:t>maggio</a:t>
            </a:r>
            <a:r>
              <a:rPr lang="en-US" altLang="it-IT" sz="1700" b="1" dirty="0">
                <a:solidFill>
                  <a:srgbClr val="003366"/>
                </a:solidFill>
                <a:latin typeface="Cambria" pitchFamily="18" charset="0"/>
                <a:cs typeface="Arial" charset="0"/>
              </a:rPr>
              <a:t> 2025</a:t>
            </a:r>
          </a:p>
        </p:txBody>
      </p:sp>
      <p:pic>
        <p:nvPicPr>
          <p:cNvPr id="7" name="Immagine 6">
            <a:extLst>
              <a:ext uri="{FF2B5EF4-FFF2-40B4-BE49-F238E27FC236}">
                <a16:creationId xmlns:a16="http://schemas.microsoft.com/office/drawing/2014/main" id="{5DA1B7B8-F9CC-48C3-B4ED-87C18EF52BC4}"/>
              </a:ext>
            </a:extLst>
          </p:cNvPr>
          <p:cNvPicPr>
            <a:picLocks noChangeAspect="1"/>
          </p:cNvPicPr>
          <p:nvPr/>
        </p:nvPicPr>
        <p:blipFill>
          <a:blip r:embed="rId3"/>
          <a:stretch>
            <a:fillRect/>
          </a:stretch>
        </p:blipFill>
        <p:spPr>
          <a:xfrm>
            <a:off x="2118419" y="3429000"/>
            <a:ext cx="8241984" cy="3197036"/>
          </a:xfrm>
          <a:prstGeom prst="rect">
            <a:avLst/>
          </a:prstGeom>
        </p:spPr>
      </p:pic>
    </p:spTree>
    <p:extLst>
      <p:ext uri="{BB962C8B-B14F-4D97-AF65-F5344CB8AC3E}">
        <p14:creationId xmlns:p14="http://schemas.microsoft.com/office/powerpoint/2010/main" val="3759970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D7FC0BD-0343-4AC8-AC79-82398A1ABC2D}"/>
              </a:ext>
            </a:extLst>
          </p:cNvPr>
          <p:cNvSpPr txBox="1"/>
          <p:nvPr/>
        </p:nvSpPr>
        <p:spPr>
          <a:xfrm>
            <a:off x="457200" y="300251"/>
            <a:ext cx="5161722" cy="369332"/>
          </a:xfrm>
          <a:prstGeom prst="rect">
            <a:avLst/>
          </a:prstGeom>
          <a:noFill/>
        </p:spPr>
        <p:txBody>
          <a:bodyPr wrap="square" rtlCol="0">
            <a:spAutoFit/>
          </a:bodyPr>
          <a:lstStyle/>
          <a:p>
            <a:r>
              <a:rPr lang="it-IT" i="1" dirty="0">
                <a:solidFill>
                  <a:srgbClr val="C00000"/>
                </a:solidFill>
              </a:rPr>
              <a:t>CALR</a:t>
            </a:r>
            <a:r>
              <a:rPr lang="it-IT" dirty="0">
                <a:solidFill>
                  <a:srgbClr val="C00000"/>
                </a:solidFill>
              </a:rPr>
              <a:t>, esone 9 </a:t>
            </a:r>
            <a:r>
              <a:rPr lang="it-IT" dirty="0">
                <a:solidFill>
                  <a:srgbClr val="C00000"/>
                </a:solidFill>
                <a:sym typeface="Wingdings" panose="05000000000000000000" pitchFamily="2" charset="2"/>
              </a:rPr>
              <a:t> Elettroforesi capillare </a:t>
            </a:r>
            <a:endParaRPr lang="it-IT" dirty="0">
              <a:solidFill>
                <a:srgbClr val="C00000"/>
              </a:solidFill>
            </a:endParaRPr>
          </a:p>
        </p:txBody>
      </p:sp>
      <p:sp>
        <p:nvSpPr>
          <p:cNvPr id="3" name="Rectangle 2">
            <a:extLst>
              <a:ext uri="{FF2B5EF4-FFF2-40B4-BE49-F238E27FC236}">
                <a16:creationId xmlns:a16="http://schemas.microsoft.com/office/drawing/2014/main" id="{460E1C3E-1FC7-4C09-A8D0-8FB7729532ED}"/>
              </a:ext>
            </a:extLst>
          </p:cNvPr>
          <p:cNvSpPr>
            <a:spLocks noChangeArrowheads="1"/>
          </p:cNvSpPr>
          <p:nvPr/>
        </p:nvSpPr>
        <p:spPr bwMode="auto">
          <a:xfrm>
            <a:off x="905347" y="139423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5" name="Rectangle 4">
            <a:extLst>
              <a:ext uri="{FF2B5EF4-FFF2-40B4-BE49-F238E27FC236}">
                <a16:creationId xmlns:a16="http://schemas.microsoft.com/office/drawing/2014/main" id="{9A5A1CBF-FA4E-45C7-9DEB-3F92CC37EB69}"/>
              </a:ext>
            </a:extLst>
          </p:cNvPr>
          <p:cNvSpPr>
            <a:spLocks noChangeArrowheads="1"/>
          </p:cNvSpPr>
          <p:nvPr/>
        </p:nvSpPr>
        <p:spPr bwMode="auto">
          <a:xfrm>
            <a:off x="5975288" y="29372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7" name="Rectangle 6">
            <a:extLst>
              <a:ext uri="{FF2B5EF4-FFF2-40B4-BE49-F238E27FC236}">
                <a16:creationId xmlns:a16="http://schemas.microsoft.com/office/drawing/2014/main" id="{2E7560AD-17DD-4481-A4B4-03618DDF4397}"/>
              </a:ext>
            </a:extLst>
          </p:cNvPr>
          <p:cNvSpPr>
            <a:spLocks noChangeArrowheads="1"/>
          </p:cNvSpPr>
          <p:nvPr/>
        </p:nvSpPr>
        <p:spPr bwMode="auto">
          <a:xfrm>
            <a:off x="-497941" y="2377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pic>
        <p:nvPicPr>
          <p:cNvPr id="9" name="Immagine 8">
            <a:extLst>
              <a:ext uri="{FF2B5EF4-FFF2-40B4-BE49-F238E27FC236}">
                <a16:creationId xmlns:a16="http://schemas.microsoft.com/office/drawing/2014/main" id="{537A0EA9-0990-48A2-93DD-054EC38896A0}"/>
              </a:ext>
            </a:extLst>
          </p:cNvPr>
          <p:cNvPicPr>
            <a:picLocks noChangeAspect="1"/>
          </p:cNvPicPr>
          <p:nvPr/>
        </p:nvPicPr>
        <p:blipFill rotWithShape="1">
          <a:blip r:embed="rId3"/>
          <a:srcRect t="10267" r="2201" b="41282"/>
          <a:stretch/>
        </p:blipFill>
        <p:spPr>
          <a:xfrm>
            <a:off x="3456749" y="1242525"/>
            <a:ext cx="5278502" cy="1393470"/>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9A7B380B-2D62-46CA-92A9-09783E314571}"/>
              </a:ext>
            </a:extLst>
          </p:cNvPr>
          <p:cNvSpPr txBox="1"/>
          <p:nvPr/>
        </p:nvSpPr>
        <p:spPr>
          <a:xfrm>
            <a:off x="4727859" y="2615000"/>
            <a:ext cx="2756847" cy="369332"/>
          </a:xfrm>
          <a:prstGeom prst="rect">
            <a:avLst/>
          </a:prstGeom>
          <a:noFill/>
        </p:spPr>
        <p:txBody>
          <a:bodyPr wrap="square" rtlCol="0">
            <a:spAutoFit/>
          </a:bodyPr>
          <a:lstStyle/>
          <a:p>
            <a:r>
              <a:rPr lang="it-IT" dirty="0"/>
              <a:t>NEGATIVO (no mutazione)</a:t>
            </a:r>
          </a:p>
        </p:txBody>
      </p:sp>
      <p:sp>
        <p:nvSpPr>
          <p:cNvPr id="15" name="CasellaDiTesto 14">
            <a:extLst>
              <a:ext uri="{FF2B5EF4-FFF2-40B4-BE49-F238E27FC236}">
                <a16:creationId xmlns:a16="http://schemas.microsoft.com/office/drawing/2014/main" id="{055F1F7A-9BDB-4956-9F09-0F9B1EA9165D}"/>
              </a:ext>
            </a:extLst>
          </p:cNvPr>
          <p:cNvSpPr txBox="1"/>
          <p:nvPr/>
        </p:nvSpPr>
        <p:spPr>
          <a:xfrm>
            <a:off x="5543495" y="858206"/>
            <a:ext cx="1538416" cy="338554"/>
          </a:xfrm>
          <a:prstGeom prst="rect">
            <a:avLst/>
          </a:prstGeom>
          <a:noFill/>
        </p:spPr>
        <p:txBody>
          <a:bodyPr wrap="square" rtlCol="0">
            <a:spAutoFit/>
          </a:bodyPr>
          <a:lstStyle/>
          <a:p>
            <a:r>
              <a:rPr lang="it-IT" sz="1600" dirty="0"/>
              <a:t>Campione 1</a:t>
            </a:r>
          </a:p>
        </p:txBody>
      </p:sp>
      <p:sp>
        <p:nvSpPr>
          <p:cNvPr id="18" name="Segnaposto testo 4">
            <a:extLst>
              <a:ext uri="{FF2B5EF4-FFF2-40B4-BE49-F238E27FC236}">
                <a16:creationId xmlns:a16="http://schemas.microsoft.com/office/drawing/2014/main" id="{51173CEF-E704-40B8-A33E-ACC247F26C75}"/>
              </a:ext>
            </a:extLst>
          </p:cNvPr>
          <p:cNvSpPr txBox="1">
            <a:spLocks/>
          </p:cNvSpPr>
          <p:nvPr/>
        </p:nvSpPr>
        <p:spPr>
          <a:xfrm>
            <a:off x="4727859" y="6497253"/>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tx1"/>
                </a:solidFill>
              </a:rPr>
              <a:t>Giornata del Paziente 2025</a:t>
            </a:r>
          </a:p>
        </p:txBody>
      </p:sp>
      <p:pic>
        <p:nvPicPr>
          <p:cNvPr id="19" name="Picture 2" descr="Sanger Sequencing">
            <a:extLst>
              <a:ext uri="{FF2B5EF4-FFF2-40B4-BE49-F238E27FC236}">
                <a16:creationId xmlns:a16="http://schemas.microsoft.com/office/drawing/2014/main" id="{3B5A94B0-260F-490F-B88C-FEA34E1BD02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0046" t="57231" r="10250" b="4719"/>
          <a:stretch/>
        </p:blipFill>
        <p:spPr bwMode="auto">
          <a:xfrm>
            <a:off x="9815310" y="221926"/>
            <a:ext cx="2102782" cy="5259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Sanger Sequencing">
            <a:extLst>
              <a:ext uri="{FF2B5EF4-FFF2-40B4-BE49-F238E27FC236}">
                <a16:creationId xmlns:a16="http://schemas.microsoft.com/office/drawing/2014/main" id="{BF6C5CEE-D7B3-4A6A-9C24-14C5C8F637B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9696" t="16227" r="10297" b="51714"/>
          <a:stretch/>
        </p:blipFill>
        <p:spPr bwMode="auto">
          <a:xfrm>
            <a:off x="7249270" y="228004"/>
            <a:ext cx="2500090" cy="52490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o 7">
            <a:extLst>
              <a:ext uri="{FF2B5EF4-FFF2-40B4-BE49-F238E27FC236}">
                <a16:creationId xmlns:a16="http://schemas.microsoft.com/office/drawing/2014/main" id="{E3A65CC9-AA3E-4D9F-9607-DC856C4E9B3E}"/>
              </a:ext>
            </a:extLst>
          </p:cNvPr>
          <p:cNvGrpSpPr/>
          <p:nvPr/>
        </p:nvGrpSpPr>
        <p:grpSpPr>
          <a:xfrm>
            <a:off x="6551007" y="3127160"/>
            <a:ext cx="5143052" cy="3127734"/>
            <a:chOff x="607788" y="3245146"/>
            <a:chExt cx="5143052" cy="3127734"/>
          </a:xfrm>
        </p:grpSpPr>
        <p:pic>
          <p:nvPicPr>
            <p:cNvPr id="12" name="Immagine 11">
              <a:extLst>
                <a:ext uri="{FF2B5EF4-FFF2-40B4-BE49-F238E27FC236}">
                  <a16:creationId xmlns:a16="http://schemas.microsoft.com/office/drawing/2014/main" id="{FED0FAFD-D32D-4C2C-A63B-B2A74B963D92}"/>
                </a:ext>
              </a:extLst>
            </p:cNvPr>
            <p:cNvPicPr>
              <a:picLocks noChangeAspect="1"/>
            </p:cNvPicPr>
            <p:nvPr/>
          </p:nvPicPr>
          <p:blipFill rotWithShape="1">
            <a:blip r:embed="rId5"/>
            <a:srcRect r="2032" b="39447"/>
            <a:stretch/>
          </p:blipFill>
          <p:spPr>
            <a:xfrm>
              <a:off x="607788" y="3598432"/>
              <a:ext cx="5143052" cy="1766821"/>
            </a:xfrm>
            <a:prstGeom prst="rect">
              <a:avLst/>
            </a:prstGeom>
            <a:ln>
              <a:noFill/>
            </a:ln>
            <a:effectLst>
              <a:outerShdw blurRad="292100" dist="139700" dir="2700000" algn="tl" rotWithShape="0">
                <a:srgbClr val="333333">
                  <a:alpha val="65000"/>
                </a:srgbClr>
              </a:outerShdw>
            </a:effectLst>
          </p:spPr>
        </p:pic>
        <p:sp>
          <p:nvSpPr>
            <p:cNvPr id="13" name="CasellaDiTesto 12">
              <a:extLst>
                <a:ext uri="{FF2B5EF4-FFF2-40B4-BE49-F238E27FC236}">
                  <a16:creationId xmlns:a16="http://schemas.microsoft.com/office/drawing/2014/main" id="{62C0F5CD-A146-4C74-955F-137952F53848}"/>
                </a:ext>
              </a:extLst>
            </p:cNvPr>
            <p:cNvSpPr txBox="1"/>
            <p:nvPr/>
          </p:nvSpPr>
          <p:spPr>
            <a:xfrm>
              <a:off x="607788" y="5449550"/>
              <a:ext cx="5026562" cy="923330"/>
            </a:xfrm>
            <a:prstGeom prst="rect">
              <a:avLst/>
            </a:prstGeom>
            <a:noFill/>
          </p:spPr>
          <p:txBody>
            <a:bodyPr wrap="square" rtlCol="0">
              <a:spAutoFit/>
            </a:bodyPr>
            <a:lstStyle/>
            <a:p>
              <a:r>
                <a:rPr lang="it-IT" dirty="0"/>
                <a:t>POSITIVO: </a:t>
              </a:r>
            </a:p>
            <a:p>
              <a:pPr marL="285750" indent="-285750">
                <a:buFont typeface="Wingdings" panose="05000000000000000000" pitchFamily="2" charset="2"/>
                <a:buChar char="Ø"/>
              </a:pPr>
              <a:r>
                <a:rPr lang="it-IT" dirty="0"/>
                <a:t>si mutazione</a:t>
              </a:r>
            </a:p>
            <a:p>
              <a:pPr marL="285750" indent="-285750">
                <a:buFont typeface="Wingdings" panose="05000000000000000000" pitchFamily="2" charset="2"/>
                <a:buChar char="Ø"/>
              </a:pPr>
              <a:r>
                <a:rPr lang="it-IT" dirty="0"/>
                <a:t>tipo 2 inserzione di 5 paia di basi nel DNA</a:t>
              </a:r>
            </a:p>
          </p:txBody>
        </p:sp>
        <p:sp>
          <p:nvSpPr>
            <p:cNvPr id="16" name="CasellaDiTesto 15">
              <a:extLst>
                <a:ext uri="{FF2B5EF4-FFF2-40B4-BE49-F238E27FC236}">
                  <a16:creationId xmlns:a16="http://schemas.microsoft.com/office/drawing/2014/main" id="{318D6C66-9D9F-43D9-99C3-BE67C4470C1A}"/>
                </a:ext>
              </a:extLst>
            </p:cNvPr>
            <p:cNvSpPr txBox="1"/>
            <p:nvPr/>
          </p:nvSpPr>
          <p:spPr>
            <a:xfrm>
              <a:off x="2677875" y="3245146"/>
              <a:ext cx="1538416" cy="338554"/>
            </a:xfrm>
            <a:prstGeom prst="rect">
              <a:avLst/>
            </a:prstGeom>
            <a:noFill/>
          </p:spPr>
          <p:txBody>
            <a:bodyPr wrap="square" rtlCol="0">
              <a:spAutoFit/>
            </a:bodyPr>
            <a:lstStyle/>
            <a:p>
              <a:r>
                <a:rPr lang="it-IT" sz="1600" dirty="0"/>
                <a:t>Campione 3</a:t>
              </a:r>
            </a:p>
          </p:txBody>
        </p:sp>
        <p:sp>
          <p:nvSpPr>
            <p:cNvPr id="23" name="CasellaDiTesto 22">
              <a:extLst>
                <a:ext uri="{FF2B5EF4-FFF2-40B4-BE49-F238E27FC236}">
                  <a16:creationId xmlns:a16="http://schemas.microsoft.com/office/drawing/2014/main" id="{F3A67216-4FBB-415A-B6EC-E42E17738770}"/>
                </a:ext>
              </a:extLst>
            </p:cNvPr>
            <p:cNvSpPr txBox="1"/>
            <p:nvPr/>
          </p:nvSpPr>
          <p:spPr>
            <a:xfrm>
              <a:off x="2330346" y="4292816"/>
              <a:ext cx="1885945" cy="523220"/>
            </a:xfrm>
            <a:prstGeom prst="rect">
              <a:avLst/>
            </a:prstGeom>
          </p:spPr>
          <p:txBody>
            <a:bodyPr vert="horz" wrap="square" lIns="91440" tIns="45720" rIns="91440" bIns="45720" rtlCol="0" anchor="ctr">
              <a:spAutoFit/>
            </a:bodyPr>
            <a:lstStyle/>
            <a:p>
              <a:pPr algn="l"/>
              <a:r>
                <a:rPr lang="it-IT" sz="1400" dirty="0">
                  <a:solidFill>
                    <a:schemeClr val="accent1"/>
                  </a:solidFill>
                </a:rPr>
                <a:t>Questa distanza misura 5 paia di basi</a:t>
              </a:r>
            </a:p>
          </p:txBody>
        </p:sp>
      </p:grpSp>
      <p:sp>
        <p:nvSpPr>
          <p:cNvPr id="17" name="CasellaDiTesto 16">
            <a:extLst>
              <a:ext uri="{FF2B5EF4-FFF2-40B4-BE49-F238E27FC236}">
                <a16:creationId xmlns:a16="http://schemas.microsoft.com/office/drawing/2014/main" id="{45CEF222-45A9-4FC9-BD7D-A3F931A3FF6C}"/>
              </a:ext>
            </a:extLst>
          </p:cNvPr>
          <p:cNvSpPr txBox="1"/>
          <p:nvPr/>
        </p:nvSpPr>
        <p:spPr>
          <a:xfrm>
            <a:off x="476494" y="5347793"/>
            <a:ext cx="5067001" cy="923330"/>
          </a:xfrm>
          <a:prstGeom prst="rect">
            <a:avLst/>
          </a:prstGeom>
          <a:noFill/>
        </p:spPr>
        <p:txBody>
          <a:bodyPr wrap="square" rtlCol="0">
            <a:spAutoFit/>
          </a:bodyPr>
          <a:lstStyle/>
          <a:p>
            <a:r>
              <a:rPr lang="it-IT" dirty="0"/>
              <a:t>POSITIVO: </a:t>
            </a:r>
          </a:p>
          <a:p>
            <a:pPr marL="342900" indent="-342900">
              <a:buFont typeface="Wingdings" panose="05000000000000000000" pitchFamily="2" charset="2"/>
              <a:buChar char="Ø"/>
            </a:pPr>
            <a:r>
              <a:rPr lang="it-IT" dirty="0"/>
              <a:t>si mutazione</a:t>
            </a:r>
          </a:p>
          <a:p>
            <a:pPr marL="342900" indent="-342900">
              <a:buFont typeface="Wingdings" panose="05000000000000000000" pitchFamily="2" charset="2"/>
              <a:buChar char="Ø"/>
            </a:pPr>
            <a:r>
              <a:rPr lang="it-IT" dirty="0"/>
              <a:t>tipo1 delezione di 52 paia di basi nel DNA</a:t>
            </a:r>
          </a:p>
        </p:txBody>
      </p:sp>
      <p:grpSp>
        <p:nvGrpSpPr>
          <p:cNvPr id="4" name="Gruppo 3">
            <a:extLst>
              <a:ext uri="{FF2B5EF4-FFF2-40B4-BE49-F238E27FC236}">
                <a16:creationId xmlns:a16="http://schemas.microsoft.com/office/drawing/2014/main" id="{D74CB15C-2905-4BA2-9F25-BD9B96F8FCBF}"/>
              </a:ext>
            </a:extLst>
          </p:cNvPr>
          <p:cNvGrpSpPr/>
          <p:nvPr/>
        </p:nvGrpSpPr>
        <p:grpSpPr>
          <a:xfrm>
            <a:off x="393857" y="3153609"/>
            <a:ext cx="5225065" cy="2076316"/>
            <a:chOff x="6382915" y="2264624"/>
            <a:chExt cx="5225065" cy="2076316"/>
          </a:xfrm>
        </p:grpSpPr>
        <p:sp>
          <p:nvSpPr>
            <p:cNvPr id="11" name="CasellaDiTesto 10">
              <a:extLst>
                <a:ext uri="{FF2B5EF4-FFF2-40B4-BE49-F238E27FC236}">
                  <a16:creationId xmlns:a16="http://schemas.microsoft.com/office/drawing/2014/main" id="{326F169D-5B2F-45A0-9512-C0464FFA5DE8}"/>
                </a:ext>
              </a:extLst>
            </p:cNvPr>
            <p:cNvSpPr txBox="1"/>
            <p:nvPr/>
          </p:nvSpPr>
          <p:spPr>
            <a:xfrm>
              <a:off x="8369078" y="2264624"/>
              <a:ext cx="1538416" cy="338554"/>
            </a:xfrm>
            <a:prstGeom prst="rect">
              <a:avLst/>
            </a:prstGeom>
            <a:noFill/>
          </p:spPr>
          <p:txBody>
            <a:bodyPr wrap="square" rtlCol="0">
              <a:spAutoFit/>
            </a:bodyPr>
            <a:lstStyle/>
            <a:p>
              <a:r>
                <a:rPr lang="it-IT" sz="1600" dirty="0"/>
                <a:t>Campione 2</a:t>
              </a:r>
            </a:p>
          </p:txBody>
        </p:sp>
        <p:pic>
          <p:nvPicPr>
            <p:cNvPr id="14" name="Immagine 13">
              <a:extLst>
                <a:ext uri="{FF2B5EF4-FFF2-40B4-BE49-F238E27FC236}">
                  <a16:creationId xmlns:a16="http://schemas.microsoft.com/office/drawing/2014/main" id="{6C028280-2E94-418B-B0FB-A38906C69F75}"/>
                </a:ext>
              </a:extLst>
            </p:cNvPr>
            <p:cNvPicPr>
              <a:picLocks noChangeAspect="1"/>
            </p:cNvPicPr>
            <p:nvPr/>
          </p:nvPicPr>
          <p:blipFill rotWithShape="1">
            <a:blip r:embed="rId6"/>
            <a:srcRect t="1" r="2032" b="41527"/>
            <a:stretch/>
          </p:blipFill>
          <p:spPr>
            <a:xfrm>
              <a:off x="6382915" y="2623328"/>
              <a:ext cx="5225065" cy="1717612"/>
            </a:xfrm>
            <a:prstGeom prst="rect">
              <a:avLst/>
            </a:prstGeom>
            <a:ln>
              <a:noFill/>
            </a:ln>
            <a:effectLst>
              <a:outerShdw blurRad="292100" dist="139700" dir="2700000" algn="tl" rotWithShape="0">
                <a:srgbClr val="333333">
                  <a:alpha val="65000"/>
                </a:srgbClr>
              </a:outerShdw>
            </a:effectLst>
          </p:spPr>
        </p:pic>
        <p:sp>
          <p:nvSpPr>
            <p:cNvPr id="24" name="CasellaDiTesto 23">
              <a:extLst>
                <a:ext uri="{FF2B5EF4-FFF2-40B4-BE49-F238E27FC236}">
                  <a16:creationId xmlns:a16="http://schemas.microsoft.com/office/drawing/2014/main" id="{0B8CDAFE-30F4-4066-A7F5-2A76A0CB2910}"/>
                </a:ext>
              </a:extLst>
            </p:cNvPr>
            <p:cNvSpPr txBox="1"/>
            <p:nvPr/>
          </p:nvSpPr>
          <p:spPr>
            <a:xfrm>
              <a:off x="7322310" y="3270355"/>
              <a:ext cx="1975944" cy="523220"/>
            </a:xfrm>
            <a:prstGeom prst="rect">
              <a:avLst/>
            </a:prstGeom>
          </p:spPr>
          <p:txBody>
            <a:bodyPr vert="horz" wrap="square" lIns="91440" tIns="45720" rIns="91440" bIns="45720" rtlCol="0" anchor="ctr">
              <a:spAutoFit/>
            </a:bodyPr>
            <a:lstStyle/>
            <a:p>
              <a:pPr algn="l"/>
              <a:r>
                <a:rPr lang="it-IT" sz="1400" dirty="0">
                  <a:solidFill>
                    <a:schemeClr val="accent1"/>
                  </a:solidFill>
                </a:rPr>
                <a:t>Questa distanza misura 52 paia di basi</a:t>
              </a:r>
            </a:p>
          </p:txBody>
        </p:sp>
        <p:sp>
          <p:nvSpPr>
            <p:cNvPr id="25" name="Parentesi graffa aperta 24">
              <a:extLst>
                <a:ext uri="{FF2B5EF4-FFF2-40B4-BE49-F238E27FC236}">
                  <a16:creationId xmlns:a16="http://schemas.microsoft.com/office/drawing/2014/main" id="{2779C3C3-AF30-458A-8EA5-624E6B746ACC}"/>
                </a:ext>
              </a:extLst>
            </p:cNvPr>
            <p:cNvSpPr/>
            <p:nvPr/>
          </p:nvSpPr>
          <p:spPr>
            <a:xfrm rot="5400000">
              <a:off x="9721900" y="2677832"/>
              <a:ext cx="238487" cy="10341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Tree>
    <p:extLst>
      <p:ext uri="{BB962C8B-B14F-4D97-AF65-F5344CB8AC3E}">
        <p14:creationId xmlns:p14="http://schemas.microsoft.com/office/powerpoint/2010/main" val="2468584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8435675-9715-6C02-2F24-D48D64245652}"/>
              </a:ext>
            </a:extLst>
          </p:cNvPr>
          <p:cNvSpPr txBox="1"/>
          <p:nvPr/>
        </p:nvSpPr>
        <p:spPr>
          <a:xfrm>
            <a:off x="457200" y="300251"/>
            <a:ext cx="5161722" cy="369332"/>
          </a:xfrm>
          <a:prstGeom prst="rect">
            <a:avLst/>
          </a:prstGeom>
          <a:noFill/>
        </p:spPr>
        <p:txBody>
          <a:bodyPr wrap="square" rtlCol="0">
            <a:spAutoFit/>
          </a:bodyPr>
          <a:lstStyle/>
          <a:p>
            <a:r>
              <a:rPr lang="it-IT" i="1" dirty="0" err="1">
                <a:solidFill>
                  <a:srgbClr val="C00000"/>
                </a:solidFill>
              </a:rPr>
              <a:t>MPL</a:t>
            </a:r>
            <a:r>
              <a:rPr lang="it-IT" dirty="0" err="1">
                <a:solidFill>
                  <a:srgbClr val="C00000"/>
                </a:solidFill>
              </a:rPr>
              <a:t>,esone</a:t>
            </a:r>
            <a:r>
              <a:rPr lang="it-IT" dirty="0">
                <a:solidFill>
                  <a:srgbClr val="C00000"/>
                </a:solidFill>
              </a:rPr>
              <a:t> 10 </a:t>
            </a:r>
            <a:r>
              <a:rPr lang="it-IT" dirty="0">
                <a:solidFill>
                  <a:srgbClr val="C00000"/>
                </a:solidFill>
                <a:sym typeface="Wingdings" panose="05000000000000000000" pitchFamily="2" charset="2"/>
              </a:rPr>
              <a:t> High Resolution Melting Analysis</a:t>
            </a:r>
            <a:endParaRPr lang="it-IT" dirty="0">
              <a:solidFill>
                <a:srgbClr val="C00000"/>
              </a:solidFill>
            </a:endParaRPr>
          </a:p>
        </p:txBody>
      </p:sp>
      <p:sp>
        <p:nvSpPr>
          <p:cNvPr id="3" name="Rettangolo 2">
            <a:extLst>
              <a:ext uri="{FF2B5EF4-FFF2-40B4-BE49-F238E27FC236}">
                <a16:creationId xmlns:a16="http://schemas.microsoft.com/office/drawing/2014/main" id="{266D44D9-40D9-0358-2268-88486D595F5C}"/>
              </a:ext>
            </a:extLst>
          </p:cNvPr>
          <p:cNvSpPr/>
          <p:nvPr/>
        </p:nvSpPr>
        <p:spPr>
          <a:xfrm>
            <a:off x="3040062" y="1484313"/>
            <a:ext cx="6111875" cy="3889375"/>
          </a:xfrm>
          <a:prstGeom prst="rect">
            <a:avLst/>
          </a:prstGeom>
          <a:noFill/>
          <a:ln>
            <a:noFill/>
          </a:ln>
        </p:spPr>
        <p:txBody>
          <a:bodyPr spcFirstLastPara="1" wrap="square" lIns="91425" tIns="91425" rIns="91425" bIns="91425" anchor="ctr" anchorCtr="0">
            <a:noAutofit/>
          </a:bodyPr>
          <a:lstStyle/>
          <a:p>
            <a:r>
              <a:rPr lang="it-IT" sz="1100">
                <a:effectLst/>
                <a:latin typeface="Arial" panose="020B0604020202020204" pitchFamily="34" charset="0"/>
                <a:ea typeface="Arial" panose="020B0604020202020204" pitchFamily="34" charset="0"/>
              </a:rPr>
              <a:t> </a:t>
            </a:r>
          </a:p>
        </p:txBody>
      </p:sp>
      <p:sp>
        <p:nvSpPr>
          <p:cNvPr id="4" name="Rettangolo 3">
            <a:extLst>
              <a:ext uri="{FF2B5EF4-FFF2-40B4-BE49-F238E27FC236}">
                <a16:creationId xmlns:a16="http://schemas.microsoft.com/office/drawing/2014/main" id="{B72AAFA5-48BF-1765-3BED-A89F8B5BC2EC}"/>
              </a:ext>
            </a:extLst>
          </p:cNvPr>
          <p:cNvSpPr/>
          <p:nvPr/>
        </p:nvSpPr>
        <p:spPr>
          <a:xfrm>
            <a:off x="3040062" y="1498283"/>
            <a:ext cx="6111875" cy="3861435"/>
          </a:xfrm>
          <a:prstGeom prst="rect">
            <a:avLst/>
          </a:prstGeom>
          <a:noFill/>
          <a:ln>
            <a:noFill/>
          </a:ln>
        </p:spPr>
        <p:txBody>
          <a:bodyPr spcFirstLastPara="1" wrap="square" lIns="91425" tIns="91425" rIns="91425" bIns="91425" anchor="ctr" anchorCtr="0">
            <a:noAutofit/>
          </a:bodyPr>
          <a:lstStyle/>
          <a:p>
            <a:r>
              <a:rPr lang="it-IT" sz="1100">
                <a:effectLst/>
                <a:latin typeface="Arial" panose="020B0604020202020204" pitchFamily="34" charset="0"/>
                <a:ea typeface="Arial" panose="020B0604020202020204" pitchFamily="34" charset="0"/>
              </a:rPr>
              <a:t> </a:t>
            </a:r>
          </a:p>
        </p:txBody>
      </p:sp>
      <p:sp>
        <p:nvSpPr>
          <p:cNvPr id="6" name="CasellaDiTesto 5">
            <a:extLst>
              <a:ext uri="{FF2B5EF4-FFF2-40B4-BE49-F238E27FC236}">
                <a16:creationId xmlns:a16="http://schemas.microsoft.com/office/drawing/2014/main" id="{5B0F7E9A-BB5A-33B9-A7FF-7F0BC0A89C66}"/>
              </a:ext>
            </a:extLst>
          </p:cNvPr>
          <p:cNvSpPr txBox="1"/>
          <p:nvPr/>
        </p:nvSpPr>
        <p:spPr>
          <a:xfrm>
            <a:off x="1090845" y="3295824"/>
            <a:ext cx="2756847" cy="369332"/>
          </a:xfrm>
          <a:prstGeom prst="rect">
            <a:avLst/>
          </a:prstGeom>
          <a:noFill/>
        </p:spPr>
        <p:txBody>
          <a:bodyPr wrap="square" rtlCol="0">
            <a:spAutoFit/>
          </a:bodyPr>
          <a:lstStyle/>
          <a:p>
            <a:r>
              <a:rPr lang="it-IT" dirty="0"/>
              <a:t>NEGATIVO (no mutazione)</a:t>
            </a:r>
          </a:p>
        </p:txBody>
      </p:sp>
      <p:sp>
        <p:nvSpPr>
          <p:cNvPr id="8" name="CasellaDiTesto 7">
            <a:extLst>
              <a:ext uri="{FF2B5EF4-FFF2-40B4-BE49-F238E27FC236}">
                <a16:creationId xmlns:a16="http://schemas.microsoft.com/office/drawing/2014/main" id="{0F3DFA58-8BBF-5BF1-6F80-D4AF39A5CDC7}"/>
              </a:ext>
            </a:extLst>
          </p:cNvPr>
          <p:cNvSpPr txBox="1"/>
          <p:nvPr/>
        </p:nvSpPr>
        <p:spPr>
          <a:xfrm>
            <a:off x="7454497" y="3295824"/>
            <a:ext cx="2756847" cy="369332"/>
          </a:xfrm>
          <a:prstGeom prst="rect">
            <a:avLst/>
          </a:prstGeom>
          <a:noFill/>
        </p:spPr>
        <p:txBody>
          <a:bodyPr wrap="square" rtlCol="0">
            <a:spAutoFit/>
          </a:bodyPr>
          <a:lstStyle/>
          <a:p>
            <a:r>
              <a:rPr lang="it-IT" dirty="0"/>
              <a:t>POSITIVO (si mutazione)</a:t>
            </a:r>
          </a:p>
        </p:txBody>
      </p:sp>
      <p:sp>
        <p:nvSpPr>
          <p:cNvPr id="10" name="CasellaDiTesto 9">
            <a:extLst>
              <a:ext uri="{FF2B5EF4-FFF2-40B4-BE49-F238E27FC236}">
                <a16:creationId xmlns:a16="http://schemas.microsoft.com/office/drawing/2014/main" id="{0BE0887A-D6D0-3F07-E7B2-E771B328A5F6}"/>
              </a:ext>
            </a:extLst>
          </p:cNvPr>
          <p:cNvSpPr txBox="1"/>
          <p:nvPr/>
        </p:nvSpPr>
        <p:spPr>
          <a:xfrm>
            <a:off x="2422721" y="842277"/>
            <a:ext cx="1538416" cy="369332"/>
          </a:xfrm>
          <a:prstGeom prst="rect">
            <a:avLst/>
          </a:prstGeom>
          <a:noFill/>
        </p:spPr>
        <p:txBody>
          <a:bodyPr wrap="square" rtlCol="0">
            <a:spAutoFit/>
          </a:bodyPr>
          <a:lstStyle/>
          <a:p>
            <a:r>
              <a:rPr lang="it-IT" dirty="0"/>
              <a:t>Campione 1</a:t>
            </a:r>
          </a:p>
        </p:txBody>
      </p:sp>
      <p:sp>
        <p:nvSpPr>
          <p:cNvPr id="11" name="CasellaDiTesto 10">
            <a:extLst>
              <a:ext uri="{FF2B5EF4-FFF2-40B4-BE49-F238E27FC236}">
                <a16:creationId xmlns:a16="http://schemas.microsoft.com/office/drawing/2014/main" id="{CEB3AEA3-3486-2164-F3BF-2AB789892DCC}"/>
              </a:ext>
            </a:extLst>
          </p:cNvPr>
          <p:cNvSpPr txBox="1"/>
          <p:nvPr/>
        </p:nvSpPr>
        <p:spPr>
          <a:xfrm>
            <a:off x="8151060" y="863804"/>
            <a:ext cx="1538416" cy="369332"/>
          </a:xfrm>
          <a:prstGeom prst="rect">
            <a:avLst/>
          </a:prstGeom>
          <a:noFill/>
        </p:spPr>
        <p:txBody>
          <a:bodyPr wrap="square" rtlCol="0">
            <a:spAutoFit/>
          </a:bodyPr>
          <a:lstStyle/>
          <a:p>
            <a:r>
              <a:rPr lang="it-IT" dirty="0"/>
              <a:t>Campione 2</a:t>
            </a:r>
          </a:p>
        </p:txBody>
      </p:sp>
      <p:sp>
        <p:nvSpPr>
          <p:cNvPr id="20" name="CasellaDiTesto 19">
            <a:extLst>
              <a:ext uri="{FF2B5EF4-FFF2-40B4-BE49-F238E27FC236}">
                <a16:creationId xmlns:a16="http://schemas.microsoft.com/office/drawing/2014/main" id="{628C55DC-C13E-F246-D8EA-4CE0CA3F1DC9}"/>
              </a:ext>
            </a:extLst>
          </p:cNvPr>
          <p:cNvSpPr txBox="1"/>
          <p:nvPr/>
        </p:nvSpPr>
        <p:spPr>
          <a:xfrm>
            <a:off x="1090845" y="6164413"/>
            <a:ext cx="2866227" cy="369332"/>
          </a:xfrm>
          <a:prstGeom prst="rect">
            <a:avLst/>
          </a:prstGeom>
          <a:noFill/>
        </p:spPr>
        <p:txBody>
          <a:bodyPr wrap="square" rtlCol="0">
            <a:spAutoFit/>
          </a:bodyPr>
          <a:lstStyle/>
          <a:p>
            <a:r>
              <a:rPr lang="it-IT" dirty="0"/>
              <a:t>NEGATIVO vs POSITIVO</a:t>
            </a:r>
          </a:p>
        </p:txBody>
      </p:sp>
      <p:cxnSp>
        <p:nvCxnSpPr>
          <p:cNvPr id="22" name="Connettore 2 21">
            <a:extLst>
              <a:ext uri="{FF2B5EF4-FFF2-40B4-BE49-F238E27FC236}">
                <a16:creationId xmlns:a16="http://schemas.microsoft.com/office/drawing/2014/main" id="{075CFBF0-AB62-4015-15EF-D0DA9E55167C}"/>
              </a:ext>
            </a:extLst>
          </p:cNvPr>
          <p:cNvCxnSpPr/>
          <p:nvPr/>
        </p:nvCxnSpPr>
        <p:spPr>
          <a:xfrm>
            <a:off x="8826864" y="3795073"/>
            <a:ext cx="0" cy="3902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6" name="Picture 4" descr="Rotor-Gene Q">
            <a:extLst>
              <a:ext uri="{FF2B5EF4-FFF2-40B4-BE49-F238E27FC236}">
                <a16:creationId xmlns:a16="http://schemas.microsoft.com/office/drawing/2014/main" id="{FC35A9B6-B99E-A846-79FA-F38CFC15583D}"/>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4335" b="89954" l="9990" r="89976">
                        <a14:foregroundMark x1="55842" y1="4335" x2="49848" y2="9740"/>
                        <a14:foregroundMark x1="38435" y1="24681" x2="36336" y2="32432"/>
                        <a14:foregroundMark x1="46258" y1="13972" x2="49848" y2="10097"/>
                        <a14:foregroundMark x1="49848" y1="9536" x2="47646" y2="13310"/>
                        <a14:foregroundMark x1="77074" y1="39215" x2="73315" y2="46048"/>
                        <a14:foregroundMark x1="35862" y1="32075" x2="35862" y2="42784"/>
                        <a14:foregroundMark x1="37758" y1="49261" x2="53911" y2="60530"/>
                        <a14:foregroundMark x1="53911" y1="60530" x2="58517" y2="62213"/>
                        <a14:foregroundMark x1="58517" y1="62213" x2="60142" y2="62162"/>
                        <a14:foregroundMark x1="38435" y1="60275" x2="34101" y2="65783"/>
                        <a14:foregroundMark x1="34101" y1="65783" x2="35726" y2="72769"/>
                        <a14:foregroundMark x1="35726" y1="72769" x2="41890" y2="72769"/>
                        <a14:foregroundMark x1="41890" y1="72769" x2="44870" y2="65834"/>
                        <a14:foregroundMark x1="44870" y1="65834" x2="41280" y2="61499"/>
                        <a14:foregroundMark x1="41280" y1="61499" x2="38435" y2="60377"/>
                        <a14:foregroundMark x1="33220" y1="67313" x2="35862" y2="74401"/>
                        <a14:foregroundMark x1="35862" y1="74401" x2="41483" y2="75268"/>
                        <a14:foregroundMark x1="41483" y1="75268" x2="45276" y2="69403"/>
                        <a14:foregroundMark x1="45276" y1="69403" x2="45174" y2="66497"/>
                        <a14:foregroundMark x1="34067" y1="71902" x2="38165" y2="75421"/>
                        <a14:foregroundMark x1="38165" y1="75421" x2="41111" y2="75676"/>
                        <a14:foregroundMark x1="38774" y1="76237" x2="34541" y2="73432"/>
                        <a14:foregroundMark x1="34541" y1="73432" x2="32916" y2="68180"/>
                        <a14:foregroundMark x1="33051" y1="67772" x2="34169" y2="73075"/>
                        <a14:foregroundMark x1="34575" y1="73534" x2="33051" y2="68383"/>
                        <a14:foregroundMark x1="41178" y1="76237" x2="44971" y2="71290"/>
                        <a14:foregroundMark x1="44971" y1="71290" x2="45411" y2="69454"/>
                        <a14:foregroundMark x1="45073" y1="66191" x2="45479" y2="70627"/>
                        <a14:backgroundMark x1="75437" y1="43546" x2="64274" y2="64967"/>
                        <a14:backgroundMark x1="77853" y1="38909" x2="77476" y2="39633"/>
                        <a14:backgroundMark x1="54399" y1="61529" x2="56383" y2="62876"/>
                        <a14:backgroundMark x1="56383" y1="62876" x2="60887" y2="64304"/>
                        <a14:backgroundMark x1="60887" y1="64304" x2="56383" y2="66956"/>
                        <a14:backgroundMark x1="56383" y1="66956" x2="45953" y2="66599"/>
                        <a14:backgroundMark x1="45091" y1="64980" x2="42939" y2="60938"/>
                        <a14:backgroundMark x1="44025" y1="62978" x2="45095" y2="64988"/>
                        <a14:backgroundMark x1="45953" y1="66599" x2="46003" y2="66693"/>
                        <a14:backgroundMark x1="42939" y1="60938" x2="38198" y2="59102"/>
                        <a14:backgroundMark x1="38198" y1="59102" x2="37386" y2="50790"/>
                      </a14:backgroundRemoval>
                    </a14:imgEffect>
                  </a14:imgLayer>
                </a14:imgProps>
              </a:ext>
              <a:ext uri="{28A0092B-C50C-407E-A947-70E740481C1C}">
                <a14:useLocalDpi xmlns:a14="http://schemas.microsoft.com/office/drawing/2010/main" val="0"/>
              </a:ext>
            </a:extLst>
          </a:blip>
          <a:srcRect/>
          <a:stretch>
            <a:fillRect/>
          </a:stretch>
        </p:blipFill>
        <p:spPr bwMode="auto">
          <a:xfrm>
            <a:off x="10201511" y="235475"/>
            <a:ext cx="1821860" cy="1209905"/>
          </a:xfrm>
          <a:prstGeom prst="rect">
            <a:avLst/>
          </a:prstGeom>
          <a:noFill/>
          <a:extLst>
            <a:ext uri="{909E8E84-426E-40DD-AFC4-6F175D3DCCD1}">
              <a14:hiddenFill xmlns:a14="http://schemas.microsoft.com/office/drawing/2010/main">
                <a:solidFill>
                  <a:srgbClr val="FFFFFF"/>
                </a:solidFill>
              </a14:hiddenFill>
            </a:ext>
          </a:extLst>
        </p:spPr>
      </p:pic>
      <p:sp>
        <p:nvSpPr>
          <p:cNvPr id="12" name="Segnaposto testo 4">
            <a:extLst>
              <a:ext uri="{FF2B5EF4-FFF2-40B4-BE49-F238E27FC236}">
                <a16:creationId xmlns:a16="http://schemas.microsoft.com/office/drawing/2014/main" id="{6A1A392B-55E0-490D-C9A7-D6405B7DCF1E}"/>
              </a:ext>
            </a:extLst>
          </p:cNvPr>
          <p:cNvSpPr txBox="1">
            <a:spLocks/>
          </p:cNvSpPr>
          <p:nvPr/>
        </p:nvSpPr>
        <p:spPr>
          <a:xfrm>
            <a:off x="4727859" y="6497253"/>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tx1"/>
                </a:solidFill>
              </a:rPr>
              <a:t>Giornata del Paziente 2025</a:t>
            </a:r>
          </a:p>
        </p:txBody>
      </p:sp>
      <p:pic>
        <p:nvPicPr>
          <p:cNvPr id="18" name="Immagine 17">
            <a:extLst>
              <a:ext uri="{FF2B5EF4-FFF2-40B4-BE49-F238E27FC236}">
                <a16:creationId xmlns:a16="http://schemas.microsoft.com/office/drawing/2014/main" id="{57C0B92D-1E2C-45EF-873E-FD298B96AACE}"/>
              </a:ext>
            </a:extLst>
          </p:cNvPr>
          <p:cNvPicPr>
            <a:picLocks noChangeAspect="1"/>
          </p:cNvPicPr>
          <p:nvPr/>
        </p:nvPicPr>
        <p:blipFill>
          <a:blip r:embed="rId5"/>
          <a:stretch>
            <a:fillRect/>
          </a:stretch>
        </p:blipFill>
        <p:spPr>
          <a:xfrm>
            <a:off x="7679627" y="4248481"/>
            <a:ext cx="2261812" cy="1505843"/>
          </a:xfrm>
          <a:prstGeom prst="rect">
            <a:avLst/>
          </a:prstGeom>
        </p:spPr>
      </p:pic>
      <p:pic>
        <p:nvPicPr>
          <p:cNvPr id="21" name="Immagine 20">
            <a:extLst>
              <a:ext uri="{FF2B5EF4-FFF2-40B4-BE49-F238E27FC236}">
                <a16:creationId xmlns:a16="http://schemas.microsoft.com/office/drawing/2014/main" id="{16B5184C-47F0-4AB0-AB1B-8CCCADD2A5E5}"/>
              </a:ext>
            </a:extLst>
          </p:cNvPr>
          <p:cNvPicPr>
            <a:picLocks noChangeAspect="1"/>
          </p:cNvPicPr>
          <p:nvPr/>
        </p:nvPicPr>
        <p:blipFill rotWithShape="1">
          <a:blip r:embed="rId6"/>
          <a:srcRect t="16093" r="1090"/>
          <a:stretch/>
        </p:blipFill>
        <p:spPr>
          <a:xfrm>
            <a:off x="578035" y="4210564"/>
            <a:ext cx="4660041" cy="1906053"/>
          </a:xfrm>
          <a:prstGeom prst="rect">
            <a:avLst/>
          </a:prstGeom>
          <a:ln>
            <a:no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040DC094-CF48-436B-A901-96CDD0641A16}"/>
              </a:ext>
            </a:extLst>
          </p:cNvPr>
          <p:cNvSpPr txBox="1"/>
          <p:nvPr/>
        </p:nvSpPr>
        <p:spPr>
          <a:xfrm>
            <a:off x="3454983" y="3793436"/>
            <a:ext cx="988860" cy="369332"/>
          </a:xfrm>
          <a:prstGeom prst="rect">
            <a:avLst/>
          </a:prstGeom>
        </p:spPr>
        <p:txBody>
          <a:bodyPr vert="horz" wrap="none" lIns="91440" tIns="45720" rIns="91440" bIns="45720" rtlCol="0" anchor="ctr">
            <a:spAutoFit/>
          </a:bodyPr>
          <a:lstStyle/>
          <a:p>
            <a:pPr algn="l"/>
            <a:r>
              <a:rPr lang="it-IT" dirty="0">
                <a:ln>
                  <a:solidFill>
                    <a:srgbClr val="7030A0"/>
                  </a:solidFill>
                </a:ln>
                <a:solidFill>
                  <a:srgbClr val="F5DCF5"/>
                </a:solidFill>
              </a:rPr>
              <a:t>negativo</a:t>
            </a:r>
          </a:p>
        </p:txBody>
      </p:sp>
      <p:cxnSp>
        <p:nvCxnSpPr>
          <p:cNvPr id="14" name="Connettore 2 13">
            <a:extLst>
              <a:ext uri="{FF2B5EF4-FFF2-40B4-BE49-F238E27FC236}">
                <a16:creationId xmlns:a16="http://schemas.microsoft.com/office/drawing/2014/main" id="{4276C1C7-CBB9-4A52-8BCE-5A77F1861544}"/>
              </a:ext>
            </a:extLst>
          </p:cNvPr>
          <p:cNvCxnSpPr>
            <a:cxnSpLocks/>
          </p:cNvCxnSpPr>
          <p:nvPr/>
        </p:nvCxnSpPr>
        <p:spPr>
          <a:xfrm flipH="1">
            <a:off x="3232699" y="4150842"/>
            <a:ext cx="366060" cy="31727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070409BF-649D-4C45-8960-83DFAF17CC62}"/>
              </a:ext>
            </a:extLst>
          </p:cNvPr>
          <p:cNvSpPr txBox="1"/>
          <p:nvPr/>
        </p:nvSpPr>
        <p:spPr>
          <a:xfrm>
            <a:off x="1286910" y="4610499"/>
            <a:ext cx="924740" cy="369332"/>
          </a:xfrm>
          <a:prstGeom prst="rect">
            <a:avLst/>
          </a:prstGeom>
        </p:spPr>
        <p:txBody>
          <a:bodyPr vert="horz" wrap="none" lIns="91440" tIns="45720" rIns="91440" bIns="45720" rtlCol="0" anchor="ctr">
            <a:spAutoFit/>
          </a:bodyPr>
          <a:lstStyle/>
          <a:p>
            <a:pPr algn="l"/>
            <a:r>
              <a:rPr lang="it-IT" dirty="0">
                <a:ln>
                  <a:solidFill>
                    <a:srgbClr val="9494FB"/>
                  </a:solidFill>
                </a:ln>
                <a:solidFill>
                  <a:srgbClr val="9494FB"/>
                </a:solidFill>
              </a:rPr>
              <a:t>positivo</a:t>
            </a:r>
          </a:p>
        </p:txBody>
      </p:sp>
      <p:cxnSp>
        <p:nvCxnSpPr>
          <p:cNvPr id="24" name="Connettore 2 23">
            <a:extLst>
              <a:ext uri="{FF2B5EF4-FFF2-40B4-BE49-F238E27FC236}">
                <a16:creationId xmlns:a16="http://schemas.microsoft.com/office/drawing/2014/main" id="{BACA91DF-71EF-438A-92E4-8D3F1FA169AA}"/>
              </a:ext>
            </a:extLst>
          </p:cNvPr>
          <p:cNvCxnSpPr>
            <a:cxnSpLocks/>
          </p:cNvCxnSpPr>
          <p:nvPr/>
        </p:nvCxnSpPr>
        <p:spPr>
          <a:xfrm>
            <a:off x="2195503" y="4832827"/>
            <a:ext cx="347038" cy="61384"/>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5" name="Immagine 14">
            <a:extLst>
              <a:ext uri="{FF2B5EF4-FFF2-40B4-BE49-F238E27FC236}">
                <a16:creationId xmlns:a16="http://schemas.microsoft.com/office/drawing/2014/main" id="{A5A720D4-7801-4043-BBE5-E6545208158E}"/>
              </a:ext>
            </a:extLst>
          </p:cNvPr>
          <p:cNvPicPr>
            <a:picLocks noChangeAspect="1"/>
          </p:cNvPicPr>
          <p:nvPr/>
        </p:nvPicPr>
        <p:blipFill rotWithShape="1">
          <a:blip r:embed="rId7"/>
          <a:srcRect t="14581" b="5155"/>
          <a:stretch/>
        </p:blipFill>
        <p:spPr>
          <a:xfrm>
            <a:off x="585900" y="1235900"/>
            <a:ext cx="4816583" cy="1906052"/>
          </a:xfrm>
          <a:prstGeom prst="rect">
            <a:avLst/>
          </a:prstGeom>
          <a:ln>
            <a:noFill/>
          </a:ln>
          <a:effectLst>
            <a:outerShdw blurRad="292100" dist="139700" dir="2700000" algn="tl" rotWithShape="0">
              <a:srgbClr val="333333">
                <a:alpha val="65000"/>
              </a:srgbClr>
            </a:outerShdw>
          </a:effectLst>
        </p:spPr>
      </p:pic>
      <p:pic>
        <p:nvPicPr>
          <p:cNvPr id="27" name="Immagine 26">
            <a:extLst>
              <a:ext uri="{FF2B5EF4-FFF2-40B4-BE49-F238E27FC236}">
                <a16:creationId xmlns:a16="http://schemas.microsoft.com/office/drawing/2014/main" id="{F9214738-F6EB-4F09-82B2-21AD1656A788}"/>
              </a:ext>
            </a:extLst>
          </p:cNvPr>
          <p:cNvPicPr>
            <a:picLocks noChangeAspect="1"/>
          </p:cNvPicPr>
          <p:nvPr/>
        </p:nvPicPr>
        <p:blipFill rotWithShape="1">
          <a:blip r:embed="rId8"/>
          <a:srcRect t="15462" b="4333"/>
          <a:stretch/>
        </p:blipFill>
        <p:spPr>
          <a:xfrm>
            <a:off x="6569784" y="1283090"/>
            <a:ext cx="4700968" cy="1893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340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B0B7E6A-F033-B49C-B1D3-D27E1FBE9F50}"/>
              </a:ext>
            </a:extLst>
          </p:cNvPr>
          <p:cNvSpPr txBox="1"/>
          <p:nvPr/>
        </p:nvSpPr>
        <p:spPr>
          <a:xfrm>
            <a:off x="457200" y="300251"/>
            <a:ext cx="5260312" cy="369332"/>
          </a:xfrm>
          <a:prstGeom prst="rect">
            <a:avLst/>
          </a:prstGeom>
          <a:noFill/>
        </p:spPr>
        <p:txBody>
          <a:bodyPr wrap="square" rtlCol="0">
            <a:spAutoFit/>
          </a:bodyPr>
          <a:lstStyle/>
          <a:p>
            <a:r>
              <a:rPr lang="it-IT" i="1" dirty="0">
                <a:solidFill>
                  <a:srgbClr val="C00000"/>
                </a:solidFill>
              </a:rPr>
              <a:t>MPL o CALR </a:t>
            </a:r>
            <a:r>
              <a:rPr lang="it-IT" dirty="0">
                <a:solidFill>
                  <a:srgbClr val="C00000"/>
                </a:solidFill>
              </a:rPr>
              <a:t>POSITIVO  </a:t>
            </a:r>
            <a:r>
              <a:rPr lang="it-IT" dirty="0">
                <a:solidFill>
                  <a:srgbClr val="C00000"/>
                </a:solidFill>
                <a:sym typeface="Wingdings" panose="05000000000000000000" pitchFamily="2" charset="2"/>
              </a:rPr>
              <a:t>  Sequenziamento Sanger</a:t>
            </a:r>
            <a:endParaRPr lang="it-IT" dirty="0">
              <a:solidFill>
                <a:srgbClr val="C00000"/>
              </a:solidFill>
            </a:endParaRPr>
          </a:p>
        </p:txBody>
      </p:sp>
      <p:pic>
        <p:nvPicPr>
          <p:cNvPr id="5" name="Immagine 4">
            <a:extLst>
              <a:ext uri="{FF2B5EF4-FFF2-40B4-BE49-F238E27FC236}">
                <a16:creationId xmlns:a16="http://schemas.microsoft.com/office/drawing/2014/main" id="{AA9C0705-040A-431D-8327-D05D7F85E142}"/>
              </a:ext>
            </a:extLst>
          </p:cNvPr>
          <p:cNvPicPr>
            <a:picLocks noChangeAspect="1"/>
          </p:cNvPicPr>
          <p:nvPr/>
        </p:nvPicPr>
        <p:blipFill>
          <a:blip r:embed="rId3"/>
          <a:stretch>
            <a:fillRect/>
          </a:stretch>
        </p:blipFill>
        <p:spPr>
          <a:xfrm>
            <a:off x="2163169" y="1088542"/>
            <a:ext cx="7240202" cy="2714282"/>
          </a:xfrm>
          <a:prstGeom prst="rect">
            <a:avLst/>
          </a:prstGeom>
        </p:spPr>
      </p:pic>
      <p:pic>
        <p:nvPicPr>
          <p:cNvPr id="9" name="Immagine 8">
            <a:extLst>
              <a:ext uri="{FF2B5EF4-FFF2-40B4-BE49-F238E27FC236}">
                <a16:creationId xmlns:a16="http://schemas.microsoft.com/office/drawing/2014/main" id="{5C985F19-B225-ADC8-D36E-2E3662804910}"/>
              </a:ext>
            </a:extLst>
          </p:cNvPr>
          <p:cNvPicPr>
            <a:picLocks noChangeAspect="1"/>
          </p:cNvPicPr>
          <p:nvPr/>
        </p:nvPicPr>
        <p:blipFill>
          <a:blip r:embed="rId4"/>
          <a:stretch>
            <a:fillRect/>
          </a:stretch>
        </p:blipFill>
        <p:spPr>
          <a:xfrm>
            <a:off x="2367949" y="4123458"/>
            <a:ext cx="7035422" cy="2637514"/>
          </a:xfrm>
          <a:prstGeom prst="rect">
            <a:avLst/>
          </a:prstGeom>
        </p:spPr>
      </p:pic>
      <p:sp>
        <p:nvSpPr>
          <p:cNvPr id="10" name="Freccia a destra 9">
            <a:extLst>
              <a:ext uri="{FF2B5EF4-FFF2-40B4-BE49-F238E27FC236}">
                <a16:creationId xmlns:a16="http://schemas.microsoft.com/office/drawing/2014/main" id="{9AD25B38-3A67-A650-211F-8E7E086A95B7}"/>
              </a:ext>
            </a:extLst>
          </p:cNvPr>
          <p:cNvSpPr/>
          <p:nvPr/>
        </p:nvSpPr>
        <p:spPr>
          <a:xfrm rot="5400000">
            <a:off x="5756997" y="2436273"/>
            <a:ext cx="369334" cy="21393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a destra 10">
            <a:extLst>
              <a:ext uri="{FF2B5EF4-FFF2-40B4-BE49-F238E27FC236}">
                <a16:creationId xmlns:a16="http://schemas.microsoft.com/office/drawing/2014/main" id="{C4AB1DAF-051B-C50D-BF1E-960AF5CDCD04}"/>
              </a:ext>
            </a:extLst>
          </p:cNvPr>
          <p:cNvSpPr/>
          <p:nvPr/>
        </p:nvSpPr>
        <p:spPr>
          <a:xfrm rot="5400000">
            <a:off x="5812081" y="4965888"/>
            <a:ext cx="369334" cy="213938"/>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2D70AF9F-A30A-1915-9570-8DC9B076CB21}"/>
              </a:ext>
            </a:extLst>
          </p:cNvPr>
          <p:cNvSpPr txBox="1"/>
          <p:nvPr/>
        </p:nvSpPr>
        <p:spPr>
          <a:xfrm>
            <a:off x="216243" y="990217"/>
            <a:ext cx="2292179" cy="369332"/>
          </a:xfrm>
          <a:prstGeom prst="rect">
            <a:avLst/>
          </a:prstGeom>
          <a:noFill/>
        </p:spPr>
        <p:txBody>
          <a:bodyPr wrap="square" rtlCol="0">
            <a:spAutoFit/>
          </a:bodyPr>
          <a:lstStyle/>
          <a:p>
            <a:r>
              <a:rPr lang="it-IT" dirty="0"/>
              <a:t>Campione mutato</a:t>
            </a:r>
          </a:p>
        </p:txBody>
      </p:sp>
      <p:sp>
        <p:nvSpPr>
          <p:cNvPr id="13" name="CasellaDiTesto 12">
            <a:extLst>
              <a:ext uri="{FF2B5EF4-FFF2-40B4-BE49-F238E27FC236}">
                <a16:creationId xmlns:a16="http://schemas.microsoft.com/office/drawing/2014/main" id="{6E0E506F-852D-C9E8-B93A-B6103BEB0E0B}"/>
              </a:ext>
            </a:extLst>
          </p:cNvPr>
          <p:cNvSpPr txBox="1"/>
          <p:nvPr/>
        </p:nvSpPr>
        <p:spPr>
          <a:xfrm>
            <a:off x="216242" y="4037117"/>
            <a:ext cx="2292179" cy="338554"/>
          </a:xfrm>
          <a:prstGeom prst="rect">
            <a:avLst/>
          </a:prstGeom>
          <a:noFill/>
        </p:spPr>
        <p:txBody>
          <a:bodyPr wrap="square" rtlCol="0">
            <a:spAutoFit/>
          </a:bodyPr>
          <a:lstStyle/>
          <a:p>
            <a:r>
              <a:rPr lang="it-IT" sz="1600" dirty="0"/>
              <a:t>Campione non mutato</a:t>
            </a:r>
          </a:p>
        </p:txBody>
      </p:sp>
      <p:pic>
        <p:nvPicPr>
          <p:cNvPr id="4098" name="Picture 2" descr="Sanger Sequencing">
            <a:extLst>
              <a:ext uri="{FF2B5EF4-FFF2-40B4-BE49-F238E27FC236}">
                <a16:creationId xmlns:a16="http://schemas.microsoft.com/office/drawing/2014/main" id="{71629F6D-69FD-F6E0-2C1E-6B7029682DF9}"/>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0046" t="57231" r="10250" b="4719"/>
          <a:stretch/>
        </p:blipFill>
        <p:spPr bwMode="auto">
          <a:xfrm>
            <a:off x="9815310" y="221926"/>
            <a:ext cx="2102782" cy="5259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nger Sequencing">
            <a:extLst>
              <a:ext uri="{FF2B5EF4-FFF2-40B4-BE49-F238E27FC236}">
                <a16:creationId xmlns:a16="http://schemas.microsoft.com/office/drawing/2014/main" id="{91EE5FAA-5FCE-729B-DC26-7B2029CD9B13}"/>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9696" t="16227" r="10297" b="51714"/>
          <a:stretch/>
        </p:blipFill>
        <p:spPr bwMode="auto">
          <a:xfrm>
            <a:off x="7249270" y="228004"/>
            <a:ext cx="2500090" cy="524908"/>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testo 4">
            <a:extLst>
              <a:ext uri="{FF2B5EF4-FFF2-40B4-BE49-F238E27FC236}">
                <a16:creationId xmlns:a16="http://schemas.microsoft.com/office/drawing/2014/main" id="{8034620F-5C75-66F5-EF9D-62ED8A1D9B09}"/>
              </a:ext>
            </a:extLst>
          </p:cNvPr>
          <p:cNvSpPr txBox="1">
            <a:spLocks/>
          </p:cNvSpPr>
          <p:nvPr/>
        </p:nvSpPr>
        <p:spPr>
          <a:xfrm>
            <a:off x="4769903" y="6542325"/>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tx1"/>
                </a:solidFill>
              </a:rPr>
              <a:t>Giornata del Paziente 2025</a:t>
            </a:r>
          </a:p>
        </p:txBody>
      </p:sp>
    </p:spTree>
    <p:extLst>
      <p:ext uri="{BB962C8B-B14F-4D97-AF65-F5344CB8AC3E}">
        <p14:creationId xmlns:p14="http://schemas.microsoft.com/office/powerpoint/2010/main" val="305159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3F4BFFD2-B788-40E0-B1FA-A678014B8B18}"/>
              </a:ext>
            </a:extLst>
          </p:cNvPr>
          <p:cNvGrpSpPr/>
          <p:nvPr/>
        </p:nvGrpSpPr>
        <p:grpSpPr>
          <a:xfrm>
            <a:off x="1086651" y="2117062"/>
            <a:ext cx="649048" cy="548140"/>
            <a:chOff x="1202694" y="2546641"/>
            <a:chExt cx="703682" cy="615297"/>
          </a:xfrm>
        </p:grpSpPr>
        <p:cxnSp>
          <p:nvCxnSpPr>
            <p:cNvPr id="31" name="Connettore 2 10">
              <a:extLst>
                <a:ext uri="{FF2B5EF4-FFF2-40B4-BE49-F238E27FC236}">
                  <a16:creationId xmlns:a16="http://schemas.microsoft.com/office/drawing/2014/main" id="{A2524B94-E006-45EA-B656-8CA8E368BACA}"/>
                </a:ext>
              </a:extLst>
            </p:cNvPr>
            <p:cNvCxnSpPr/>
            <p:nvPr/>
          </p:nvCxnSpPr>
          <p:spPr>
            <a:xfrm rot="5400000">
              <a:off x="1574175" y="2853496"/>
              <a:ext cx="61529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CasellaDiTesto 31">
              <a:extLst>
                <a:ext uri="{FF2B5EF4-FFF2-40B4-BE49-F238E27FC236}">
                  <a16:creationId xmlns:a16="http://schemas.microsoft.com/office/drawing/2014/main" id="{A7371E1F-ABE8-41B0-A975-9FC7C7118FD8}"/>
                </a:ext>
              </a:extLst>
            </p:cNvPr>
            <p:cNvSpPr txBox="1"/>
            <p:nvPr/>
          </p:nvSpPr>
          <p:spPr>
            <a:xfrm>
              <a:off x="1202694" y="2619916"/>
              <a:ext cx="703682" cy="414582"/>
            </a:xfrm>
            <a:prstGeom prst="rect">
              <a:avLst/>
            </a:prstGeom>
            <a:noFill/>
          </p:spPr>
          <p:txBody>
            <a:bodyPr wrap="square" rtlCol="0">
              <a:spAutoFit/>
            </a:bodyPr>
            <a:lstStyle/>
            <a:p>
              <a:r>
                <a:rPr lang="it-IT" b="1" dirty="0">
                  <a:solidFill>
                    <a:srgbClr val="002060"/>
                  </a:solidFill>
                </a:rPr>
                <a:t>NO</a:t>
              </a:r>
            </a:p>
          </p:txBody>
        </p:sp>
      </p:grpSp>
      <p:grpSp>
        <p:nvGrpSpPr>
          <p:cNvPr id="10" name="Gruppo 20">
            <a:extLst>
              <a:ext uri="{FF2B5EF4-FFF2-40B4-BE49-F238E27FC236}">
                <a16:creationId xmlns:a16="http://schemas.microsoft.com/office/drawing/2014/main" id="{8555A239-04F0-48C4-BBEA-1CA22EDC970F}"/>
              </a:ext>
            </a:extLst>
          </p:cNvPr>
          <p:cNvGrpSpPr/>
          <p:nvPr/>
        </p:nvGrpSpPr>
        <p:grpSpPr>
          <a:xfrm>
            <a:off x="1304664" y="4324358"/>
            <a:ext cx="823105" cy="600117"/>
            <a:chOff x="3689136" y="431407"/>
            <a:chExt cx="892391" cy="673642"/>
          </a:xfrm>
        </p:grpSpPr>
        <p:sp>
          <p:nvSpPr>
            <p:cNvPr id="25" name="Rettangolo arrotondato 27">
              <a:extLst>
                <a:ext uri="{FF2B5EF4-FFF2-40B4-BE49-F238E27FC236}">
                  <a16:creationId xmlns:a16="http://schemas.microsoft.com/office/drawing/2014/main" id="{2072A1AA-4394-46B0-9184-99D3B9B5E12F}"/>
                </a:ext>
              </a:extLst>
            </p:cNvPr>
            <p:cNvSpPr/>
            <p:nvPr/>
          </p:nvSpPr>
          <p:spPr>
            <a:xfrm>
              <a:off x="3689136" y="431407"/>
              <a:ext cx="892391" cy="673642"/>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it-IT"/>
            </a:p>
          </p:txBody>
        </p:sp>
        <p:sp>
          <p:nvSpPr>
            <p:cNvPr id="26" name="Rettangolo 25">
              <a:extLst>
                <a:ext uri="{FF2B5EF4-FFF2-40B4-BE49-F238E27FC236}">
                  <a16:creationId xmlns:a16="http://schemas.microsoft.com/office/drawing/2014/main" id="{845D18F5-7244-4480-80A8-020596B8C25D}"/>
                </a:ext>
              </a:extLst>
            </p:cNvPr>
            <p:cNvSpPr/>
            <p:nvPr/>
          </p:nvSpPr>
          <p:spPr>
            <a:xfrm>
              <a:off x="3708866" y="451137"/>
              <a:ext cx="852931" cy="6341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400" i="1" kern="1200" dirty="0"/>
                <a:t>MPL</a:t>
              </a:r>
            </a:p>
          </p:txBody>
        </p:sp>
      </p:grpSp>
      <p:grpSp>
        <p:nvGrpSpPr>
          <p:cNvPr id="11" name="Gruppo 23">
            <a:extLst>
              <a:ext uri="{FF2B5EF4-FFF2-40B4-BE49-F238E27FC236}">
                <a16:creationId xmlns:a16="http://schemas.microsoft.com/office/drawing/2014/main" id="{F647CE1A-85A5-400B-B26D-62C0A86BA976}"/>
              </a:ext>
            </a:extLst>
          </p:cNvPr>
          <p:cNvGrpSpPr/>
          <p:nvPr/>
        </p:nvGrpSpPr>
        <p:grpSpPr>
          <a:xfrm>
            <a:off x="2506237" y="4682025"/>
            <a:ext cx="1064109" cy="329021"/>
            <a:chOff x="3042303" y="1907894"/>
            <a:chExt cx="1153682" cy="369332"/>
          </a:xfrm>
        </p:grpSpPr>
        <p:cxnSp>
          <p:nvCxnSpPr>
            <p:cNvPr id="23" name="Connettore 2 22">
              <a:extLst>
                <a:ext uri="{FF2B5EF4-FFF2-40B4-BE49-F238E27FC236}">
                  <a16:creationId xmlns:a16="http://schemas.microsoft.com/office/drawing/2014/main" id="{DCE9E219-2D2E-49D9-BE65-CB49900AC7FA}"/>
                </a:ext>
              </a:extLst>
            </p:cNvPr>
            <p:cNvCxnSpPr/>
            <p:nvPr/>
          </p:nvCxnSpPr>
          <p:spPr>
            <a:xfrm>
              <a:off x="3042303" y="2237410"/>
              <a:ext cx="115368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13770AEE-83EF-47B0-955F-AB4F6993002E}"/>
                </a:ext>
              </a:extLst>
            </p:cNvPr>
            <p:cNvSpPr txBox="1"/>
            <p:nvPr/>
          </p:nvSpPr>
          <p:spPr>
            <a:xfrm>
              <a:off x="3213219" y="1907894"/>
              <a:ext cx="871671" cy="369332"/>
            </a:xfrm>
            <a:prstGeom prst="rect">
              <a:avLst/>
            </a:prstGeom>
            <a:noFill/>
          </p:spPr>
          <p:txBody>
            <a:bodyPr wrap="square" rtlCol="0">
              <a:spAutoFit/>
            </a:bodyPr>
            <a:lstStyle/>
            <a:p>
              <a:r>
                <a:rPr lang="it-IT" b="1" i="1" dirty="0">
                  <a:solidFill>
                    <a:srgbClr val="002060"/>
                  </a:solidFill>
                </a:rPr>
                <a:t>YES</a:t>
              </a:r>
            </a:p>
          </p:txBody>
        </p:sp>
      </p:grpSp>
      <p:pic>
        <p:nvPicPr>
          <p:cNvPr id="12" name="Picture 2" descr="http://hartselleutilities.org/wp-content/uploads/2016/02/stop-sign.png">
            <a:extLst>
              <a:ext uri="{FF2B5EF4-FFF2-40B4-BE49-F238E27FC236}">
                <a16:creationId xmlns:a16="http://schemas.microsoft.com/office/drawing/2014/main" id="{0B76C6C0-1DE8-435D-9DDB-4AC55F5A1A73}"/>
              </a:ext>
            </a:extLst>
          </p:cNvPr>
          <p:cNvPicPr>
            <a:picLocks noChangeAspect="1" noChangeArrowheads="1"/>
          </p:cNvPicPr>
          <p:nvPr/>
        </p:nvPicPr>
        <p:blipFill>
          <a:blip r:embed="rId3" cstate="print"/>
          <a:srcRect/>
          <a:stretch>
            <a:fillRect/>
          </a:stretch>
        </p:blipFill>
        <p:spPr bwMode="auto">
          <a:xfrm>
            <a:off x="3420580" y="4649222"/>
            <a:ext cx="985286" cy="574325"/>
          </a:xfrm>
          <a:prstGeom prst="rect">
            <a:avLst/>
          </a:prstGeom>
          <a:noFill/>
        </p:spPr>
      </p:pic>
      <p:grpSp>
        <p:nvGrpSpPr>
          <p:cNvPr id="13" name="Gruppo 27">
            <a:extLst>
              <a:ext uri="{FF2B5EF4-FFF2-40B4-BE49-F238E27FC236}">
                <a16:creationId xmlns:a16="http://schemas.microsoft.com/office/drawing/2014/main" id="{B9979CDE-5DA5-4CC3-995B-7F74FF869138}"/>
              </a:ext>
            </a:extLst>
          </p:cNvPr>
          <p:cNvGrpSpPr/>
          <p:nvPr/>
        </p:nvGrpSpPr>
        <p:grpSpPr>
          <a:xfrm>
            <a:off x="1086652" y="3714047"/>
            <a:ext cx="649048" cy="548140"/>
            <a:chOff x="1195577" y="2546641"/>
            <a:chExt cx="703682" cy="615297"/>
          </a:xfrm>
        </p:grpSpPr>
        <p:cxnSp>
          <p:nvCxnSpPr>
            <p:cNvPr id="21" name="Connettore 2 20">
              <a:extLst>
                <a:ext uri="{FF2B5EF4-FFF2-40B4-BE49-F238E27FC236}">
                  <a16:creationId xmlns:a16="http://schemas.microsoft.com/office/drawing/2014/main" id="{C77A9094-849C-43CE-8D8D-9A9FF4F93832}"/>
                </a:ext>
              </a:extLst>
            </p:cNvPr>
            <p:cNvCxnSpPr/>
            <p:nvPr/>
          </p:nvCxnSpPr>
          <p:spPr>
            <a:xfrm rot="5400000">
              <a:off x="1574175" y="2853496"/>
              <a:ext cx="61529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438105B1-0BA2-458A-BEA1-8635A7962F23}"/>
                </a:ext>
              </a:extLst>
            </p:cNvPr>
            <p:cNvSpPr txBox="1"/>
            <p:nvPr/>
          </p:nvSpPr>
          <p:spPr>
            <a:xfrm>
              <a:off x="1195577" y="2694184"/>
              <a:ext cx="703682" cy="414582"/>
            </a:xfrm>
            <a:prstGeom prst="rect">
              <a:avLst/>
            </a:prstGeom>
            <a:noFill/>
          </p:spPr>
          <p:txBody>
            <a:bodyPr wrap="square" rtlCol="0">
              <a:spAutoFit/>
            </a:bodyPr>
            <a:lstStyle/>
            <a:p>
              <a:r>
                <a:rPr lang="it-IT" b="1" dirty="0">
                  <a:solidFill>
                    <a:srgbClr val="002060"/>
                  </a:solidFill>
                </a:rPr>
                <a:t>NO</a:t>
              </a:r>
            </a:p>
          </p:txBody>
        </p:sp>
      </p:grpSp>
      <p:grpSp>
        <p:nvGrpSpPr>
          <p:cNvPr id="14" name="Gruppo 30">
            <a:extLst>
              <a:ext uri="{FF2B5EF4-FFF2-40B4-BE49-F238E27FC236}">
                <a16:creationId xmlns:a16="http://schemas.microsoft.com/office/drawing/2014/main" id="{CCC9C303-23C7-498A-89BC-2EDD1A7AC035}"/>
              </a:ext>
            </a:extLst>
          </p:cNvPr>
          <p:cNvGrpSpPr/>
          <p:nvPr/>
        </p:nvGrpSpPr>
        <p:grpSpPr>
          <a:xfrm>
            <a:off x="1140561" y="4953307"/>
            <a:ext cx="649048" cy="548140"/>
            <a:chOff x="1235794" y="2546641"/>
            <a:chExt cx="703682" cy="615297"/>
          </a:xfrm>
        </p:grpSpPr>
        <p:cxnSp>
          <p:nvCxnSpPr>
            <p:cNvPr id="19" name="Connettore 2 18">
              <a:extLst>
                <a:ext uri="{FF2B5EF4-FFF2-40B4-BE49-F238E27FC236}">
                  <a16:creationId xmlns:a16="http://schemas.microsoft.com/office/drawing/2014/main" id="{02D4E834-EA13-4DC6-8638-40B1A5B73098}"/>
                </a:ext>
              </a:extLst>
            </p:cNvPr>
            <p:cNvCxnSpPr/>
            <p:nvPr/>
          </p:nvCxnSpPr>
          <p:spPr>
            <a:xfrm rot="5400000">
              <a:off x="1574175" y="2853496"/>
              <a:ext cx="61529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FBBED4F5-9A76-4DB3-B352-AB3377514E51}"/>
                </a:ext>
              </a:extLst>
            </p:cNvPr>
            <p:cNvSpPr txBox="1"/>
            <p:nvPr/>
          </p:nvSpPr>
          <p:spPr>
            <a:xfrm>
              <a:off x="1235794" y="2650905"/>
              <a:ext cx="703682" cy="369332"/>
            </a:xfrm>
            <a:prstGeom prst="rect">
              <a:avLst/>
            </a:prstGeom>
            <a:noFill/>
          </p:spPr>
          <p:txBody>
            <a:bodyPr wrap="square" rtlCol="0">
              <a:spAutoFit/>
            </a:bodyPr>
            <a:lstStyle/>
            <a:p>
              <a:r>
                <a:rPr lang="it-IT" b="1" dirty="0">
                  <a:solidFill>
                    <a:srgbClr val="002060"/>
                  </a:solidFill>
                </a:rPr>
                <a:t>NO</a:t>
              </a:r>
            </a:p>
          </p:txBody>
        </p:sp>
      </p:grpSp>
      <p:sp>
        <p:nvSpPr>
          <p:cNvPr id="15" name="Rettangolo 7">
            <a:extLst>
              <a:ext uri="{FF2B5EF4-FFF2-40B4-BE49-F238E27FC236}">
                <a16:creationId xmlns:a16="http://schemas.microsoft.com/office/drawing/2014/main" id="{7C3BE370-1B54-4CBB-8395-99208ADF5050}"/>
              </a:ext>
            </a:extLst>
          </p:cNvPr>
          <p:cNvSpPr>
            <a:spLocks noChangeArrowheads="1"/>
          </p:cNvSpPr>
          <p:nvPr/>
        </p:nvSpPr>
        <p:spPr bwMode="auto">
          <a:xfrm>
            <a:off x="1896708" y="19050"/>
            <a:ext cx="288862"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lnSpc>
                <a:spcPct val="90000"/>
              </a:lnSpc>
              <a:spcBef>
                <a:spcPts val="1000"/>
              </a:spcBef>
              <a:buFont typeface="Arial" charset="0"/>
              <a:buChar char="•"/>
              <a:defRPr sz="2800">
                <a:solidFill>
                  <a:schemeClr val="tx1"/>
                </a:solidFill>
                <a:latin typeface="Calibri" charset="0"/>
              </a:defRPr>
            </a:lvl1pPr>
            <a:lvl2pPr marL="742950" indent="-285750" defTabSz="457200">
              <a:lnSpc>
                <a:spcPct val="90000"/>
              </a:lnSpc>
              <a:spcBef>
                <a:spcPts val="500"/>
              </a:spcBef>
              <a:buFont typeface="Arial" charset="0"/>
              <a:buChar char="•"/>
              <a:defRPr sz="2400">
                <a:solidFill>
                  <a:schemeClr val="tx1"/>
                </a:solidFill>
                <a:latin typeface="Calibri" charset="0"/>
              </a:defRPr>
            </a:lvl2pPr>
            <a:lvl3pPr marL="1143000" indent="-228600" defTabSz="457200">
              <a:lnSpc>
                <a:spcPct val="90000"/>
              </a:lnSpc>
              <a:spcBef>
                <a:spcPts val="500"/>
              </a:spcBef>
              <a:buFont typeface="Arial" charset="0"/>
              <a:buChar char="•"/>
              <a:defRPr sz="2000">
                <a:solidFill>
                  <a:schemeClr val="tx1"/>
                </a:solidFill>
                <a:latin typeface="Calibri" charset="0"/>
              </a:defRPr>
            </a:lvl3pPr>
            <a:lvl4pPr marL="1600200" indent="-228600" defTabSz="457200">
              <a:lnSpc>
                <a:spcPct val="90000"/>
              </a:lnSpc>
              <a:spcBef>
                <a:spcPts val="500"/>
              </a:spcBef>
              <a:buFont typeface="Arial" charset="0"/>
              <a:buChar char="•"/>
              <a:defRPr>
                <a:solidFill>
                  <a:schemeClr val="tx1"/>
                </a:solidFill>
                <a:latin typeface="Calibri" charset="0"/>
              </a:defRPr>
            </a:lvl4pPr>
            <a:lvl5pPr marL="2057400" indent="-228600" defTabSz="457200">
              <a:lnSpc>
                <a:spcPct val="90000"/>
              </a:lnSpc>
              <a:spcBef>
                <a:spcPts val="500"/>
              </a:spcBef>
              <a:buFont typeface="Arial" charset="0"/>
              <a:buChar char="•"/>
              <a:defRPr>
                <a:solidFill>
                  <a:schemeClr val="tx1"/>
                </a:solidFill>
                <a:latin typeface="Calibri" charset="0"/>
              </a:defRPr>
            </a:lvl5pPr>
            <a:lvl6pPr marL="25146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defTabSz="4572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endParaRPr lang="it-IT" altLang="it-IT" sz="3600" b="1" i="1" dirty="0">
              <a:solidFill>
                <a:srgbClr val="C00000"/>
              </a:solidFill>
              <a:ea typeface="Calibri" charset="0"/>
              <a:cs typeface="Calibri" charset="0"/>
            </a:endParaRPr>
          </a:p>
          <a:p>
            <a:pPr eaLnBrk="1" hangingPunct="1">
              <a:lnSpc>
                <a:spcPct val="100000"/>
              </a:lnSpc>
              <a:spcBef>
                <a:spcPct val="0"/>
              </a:spcBef>
              <a:buFontTx/>
              <a:buNone/>
            </a:pPr>
            <a:r>
              <a:rPr lang="it-IT" altLang="it-IT" sz="3600" b="1" i="1" dirty="0">
                <a:solidFill>
                  <a:srgbClr val="C00000"/>
                </a:solidFill>
                <a:ea typeface="Calibri" charset="0"/>
                <a:cs typeface="Calibri" charset="0"/>
              </a:rPr>
              <a:t> </a:t>
            </a:r>
          </a:p>
          <a:p>
            <a:pPr eaLnBrk="1" hangingPunct="1">
              <a:lnSpc>
                <a:spcPct val="100000"/>
              </a:lnSpc>
              <a:spcBef>
                <a:spcPct val="0"/>
              </a:spcBef>
              <a:buFontTx/>
              <a:buNone/>
            </a:pPr>
            <a:endParaRPr lang="it-IT" altLang="it-IT" sz="3600" b="1" i="1" dirty="0">
              <a:solidFill>
                <a:srgbClr val="C00000"/>
              </a:solidFill>
              <a:ea typeface="Calibri" charset="0"/>
              <a:cs typeface="Calibri" charset="0"/>
            </a:endParaRPr>
          </a:p>
        </p:txBody>
      </p:sp>
      <p:grpSp>
        <p:nvGrpSpPr>
          <p:cNvPr id="16" name="Gruppo 41">
            <a:extLst>
              <a:ext uri="{FF2B5EF4-FFF2-40B4-BE49-F238E27FC236}">
                <a16:creationId xmlns:a16="http://schemas.microsoft.com/office/drawing/2014/main" id="{5A029236-8FEE-4045-8A46-59F85C9A903B}"/>
              </a:ext>
            </a:extLst>
          </p:cNvPr>
          <p:cNvGrpSpPr/>
          <p:nvPr/>
        </p:nvGrpSpPr>
        <p:grpSpPr>
          <a:xfrm>
            <a:off x="201861" y="5592268"/>
            <a:ext cx="4371555" cy="1080780"/>
            <a:chOff x="1084674" y="4739554"/>
            <a:chExt cx="3929508" cy="1322040"/>
          </a:xfrm>
        </p:grpSpPr>
        <p:sp>
          <p:nvSpPr>
            <p:cNvPr id="17" name="Rettangolo arrotondato 19">
              <a:extLst>
                <a:ext uri="{FF2B5EF4-FFF2-40B4-BE49-F238E27FC236}">
                  <a16:creationId xmlns:a16="http://schemas.microsoft.com/office/drawing/2014/main" id="{CF89F6E3-DC3D-4F0C-8147-C0D32AE04C83}"/>
                </a:ext>
              </a:extLst>
            </p:cNvPr>
            <p:cNvSpPr/>
            <p:nvPr/>
          </p:nvSpPr>
          <p:spPr>
            <a:xfrm>
              <a:off x="1428185" y="4739554"/>
              <a:ext cx="3192657" cy="1237774"/>
            </a:xfrm>
            <a:prstGeom prst="roundRect">
              <a:avLst>
                <a:gd name="adj" fmla="val 10000"/>
              </a:avLst>
            </a:prstGeom>
            <a:noFill/>
            <a:ln>
              <a:solidFill>
                <a:srgbClr val="0070C0"/>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it-IT"/>
            </a:p>
          </p:txBody>
        </p:sp>
        <p:sp>
          <p:nvSpPr>
            <p:cNvPr id="18" name="Rettangolo 17">
              <a:extLst>
                <a:ext uri="{FF2B5EF4-FFF2-40B4-BE49-F238E27FC236}">
                  <a16:creationId xmlns:a16="http://schemas.microsoft.com/office/drawing/2014/main" id="{A250F492-09BD-4E78-AAF6-A86BBEDFC404}"/>
                </a:ext>
              </a:extLst>
            </p:cNvPr>
            <p:cNvSpPr/>
            <p:nvPr/>
          </p:nvSpPr>
          <p:spPr>
            <a:xfrm>
              <a:off x="1084674" y="4761166"/>
              <a:ext cx="3929508" cy="1300428"/>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lvl="0" algn="ctr" defTabSz="1200150">
                <a:lnSpc>
                  <a:spcPct val="90000"/>
                </a:lnSpc>
                <a:spcAft>
                  <a:spcPct val="35000"/>
                </a:spcAft>
              </a:pPr>
              <a:r>
                <a:rPr lang="it-IT" sz="2000" b="1" dirty="0">
                  <a:solidFill>
                    <a:srgbClr val="002060"/>
                  </a:solidFill>
                </a:rPr>
                <a:t>E se tutto è negativo?</a:t>
              </a:r>
            </a:p>
          </p:txBody>
        </p:sp>
      </p:grpSp>
      <p:pic>
        <p:nvPicPr>
          <p:cNvPr id="37" name="Immagine 36">
            <a:extLst>
              <a:ext uri="{FF2B5EF4-FFF2-40B4-BE49-F238E27FC236}">
                <a16:creationId xmlns:a16="http://schemas.microsoft.com/office/drawing/2014/main" id="{0D7FD5A2-6D64-43DC-B42E-84D095304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701" y="5331216"/>
            <a:ext cx="1412129" cy="1363894"/>
          </a:xfrm>
          <a:prstGeom prst="rect">
            <a:avLst/>
          </a:prstGeom>
        </p:spPr>
      </p:pic>
      <p:sp>
        <p:nvSpPr>
          <p:cNvPr id="48" name="CasellaDiTesto 47">
            <a:extLst>
              <a:ext uri="{FF2B5EF4-FFF2-40B4-BE49-F238E27FC236}">
                <a16:creationId xmlns:a16="http://schemas.microsoft.com/office/drawing/2014/main" id="{97410388-098F-4C08-B2D0-A3AEBD684443}"/>
              </a:ext>
            </a:extLst>
          </p:cNvPr>
          <p:cNvSpPr txBox="1"/>
          <p:nvPr/>
        </p:nvSpPr>
        <p:spPr>
          <a:xfrm>
            <a:off x="446460" y="165786"/>
            <a:ext cx="5183661" cy="461665"/>
          </a:xfrm>
          <a:prstGeom prst="rect">
            <a:avLst/>
          </a:prstGeom>
          <a:noFill/>
        </p:spPr>
        <p:txBody>
          <a:bodyPr wrap="square" rtlCol="0">
            <a:spAutoFit/>
          </a:bodyPr>
          <a:lstStyle/>
          <a:p>
            <a:r>
              <a:rPr lang="it-IT" sz="2400" dirty="0">
                <a:solidFill>
                  <a:srgbClr val="C00000"/>
                </a:solidFill>
              </a:rPr>
              <a:t>Pacchetto Diagnostico</a:t>
            </a:r>
          </a:p>
        </p:txBody>
      </p:sp>
      <p:grpSp>
        <p:nvGrpSpPr>
          <p:cNvPr id="64" name="Gruppo 63">
            <a:extLst>
              <a:ext uri="{FF2B5EF4-FFF2-40B4-BE49-F238E27FC236}">
                <a16:creationId xmlns:a16="http://schemas.microsoft.com/office/drawing/2014/main" id="{6F963408-C2DC-4C3D-BF1A-741C8AA78930}"/>
              </a:ext>
            </a:extLst>
          </p:cNvPr>
          <p:cNvGrpSpPr/>
          <p:nvPr/>
        </p:nvGrpSpPr>
        <p:grpSpPr>
          <a:xfrm>
            <a:off x="1016904" y="398108"/>
            <a:ext cx="10814062" cy="1891686"/>
            <a:chOff x="1038164" y="490219"/>
            <a:chExt cx="10814062" cy="1891686"/>
          </a:xfrm>
        </p:grpSpPr>
        <p:grpSp>
          <p:nvGrpSpPr>
            <p:cNvPr id="3" name="Gruppo 3">
              <a:extLst>
                <a:ext uri="{FF2B5EF4-FFF2-40B4-BE49-F238E27FC236}">
                  <a16:creationId xmlns:a16="http://schemas.microsoft.com/office/drawing/2014/main" id="{96BD01AE-83D7-4ABD-8676-2B77F1FF32A2}"/>
                </a:ext>
              </a:extLst>
            </p:cNvPr>
            <p:cNvGrpSpPr/>
            <p:nvPr/>
          </p:nvGrpSpPr>
          <p:grpSpPr>
            <a:xfrm>
              <a:off x="1038164" y="1135513"/>
              <a:ext cx="1447852" cy="870477"/>
              <a:chOff x="2" y="249801"/>
              <a:chExt cx="1569727" cy="977126"/>
            </a:xfrm>
          </p:grpSpPr>
          <p:sp>
            <p:nvSpPr>
              <p:cNvPr id="35" name="Rettangolo arrotondato 4">
                <a:extLst>
                  <a:ext uri="{FF2B5EF4-FFF2-40B4-BE49-F238E27FC236}">
                    <a16:creationId xmlns:a16="http://schemas.microsoft.com/office/drawing/2014/main" id="{6453322B-4E47-4D50-8D35-940C1D84C69F}"/>
                  </a:ext>
                </a:extLst>
              </p:cNvPr>
              <p:cNvSpPr/>
              <p:nvPr/>
            </p:nvSpPr>
            <p:spPr>
              <a:xfrm>
                <a:off x="2" y="249801"/>
                <a:ext cx="1539326" cy="977126"/>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it-IT"/>
              </a:p>
            </p:txBody>
          </p:sp>
          <p:sp>
            <p:nvSpPr>
              <p:cNvPr id="36" name="Rettangolo 5">
                <a:extLst>
                  <a:ext uri="{FF2B5EF4-FFF2-40B4-BE49-F238E27FC236}">
                    <a16:creationId xmlns:a16="http://schemas.microsoft.com/office/drawing/2014/main" id="{45DED708-9AFE-4F05-B855-FE995D6C0C59}"/>
                  </a:ext>
                </a:extLst>
              </p:cNvPr>
              <p:cNvSpPr/>
              <p:nvPr/>
            </p:nvSpPr>
            <p:spPr>
              <a:xfrm>
                <a:off x="25635" y="249801"/>
                <a:ext cx="1544094" cy="951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it-IT" sz="2400" i="1" kern="1200" dirty="0"/>
                  <a:t>JAK2</a:t>
                </a:r>
              </a:p>
              <a:p>
                <a:pPr lvl="0" algn="ctr" defTabSz="889000">
                  <a:lnSpc>
                    <a:spcPct val="90000"/>
                  </a:lnSpc>
                  <a:spcBef>
                    <a:spcPct val="0"/>
                  </a:spcBef>
                  <a:spcAft>
                    <a:spcPct val="35000"/>
                  </a:spcAft>
                </a:pPr>
                <a:r>
                  <a:rPr lang="it-IT" sz="2400" i="1" kern="1200" dirty="0"/>
                  <a:t>V617F</a:t>
                </a:r>
              </a:p>
            </p:txBody>
          </p:sp>
        </p:grpSp>
        <p:grpSp>
          <p:nvGrpSpPr>
            <p:cNvPr id="4" name="Gruppo 6">
              <a:extLst>
                <a:ext uri="{FF2B5EF4-FFF2-40B4-BE49-F238E27FC236}">
                  <a16:creationId xmlns:a16="http://schemas.microsoft.com/office/drawing/2014/main" id="{A6970691-98B7-4A5C-B42C-D6ABC70C3BB0}"/>
                </a:ext>
              </a:extLst>
            </p:cNvPr>
            <p:cNvGrpSpPr/>
            <p:nvPr/>
          </p:nvGrpSpPr>
          <p:grpSpPr>
            <a:xfrm>
              <a:off x="2783431" y="1258728"/>
              <a:ext cx="1064109" cy="329021"/>
              <a:chOff x="3042303" y="1907894"/>
              <a:chExt cx="1153682" cy="369332"/>
            </a:xfrm>
          </p:grpSpPr>
          <p:cxnSp>
            <p:nvCxnSpPr>
              <p:cNvPr id="33" name="Connettore 2 7">
                <a:extLst>
                  <a:ext uri="{FF2B5EF4-FFF2-40B4-BE49-F238E27FC236}">
                    <a16:creationId xmlns:a16="http://schemas.microsoft.com/office/drawing/2014/main" id="{68A886A8-C4F1-498A-A6C8-994F2E1B3CB4}"/>
                  </a:ext>
                </a:extLst>
              </p:cNvPr>
              <p:cNvCxnSpPr/>
              <p:nvPr/>
            </p:nvCxnSpPr>
            <p:spPr>
              <a:xfrm>
                <a:off x="3042303" y="2237410"/>
                <a:ext cx="115368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CasellaDiTesto 8">
                <a:extLst>
                  <a:ext uri="{FF2B5EF4-FFF2-40B4-BE49-F238E27FC236}">
                    <a16:creationId xmlns:a16="http://schemas.microsoft.com/office/drawing/2014/main" id="{114B102F-6059-4575-B77B-7E480630BA62}"/>
                  </a:ext>
                </a:extLst>
              </p:cNvPr>
              <p:cNvSpPr txBox="1"/>
              <p:nvPr/>
            </p:nvSpPr>
            <p:spPr>
              <a:xfrm>
                <a:off x="3213219" y="1907894"/>
                <a:ext cx="871671" cy="369332"/>
              </a:xfrm>
              <a:prstGeom prst="rect">
                <a:avLst/>
              </a:prstGeom>
              <a:noFill/>
            </p:spPr>
            <p:txBody>
              <a:bodyPr wrap="square" rtlCol="0">
                <a:spAutoFit/>
              </a:bodyPr>
              <a:lstStyle/>
              <a:p>
                <a:r>
                  <a:rPr lang="it-IT" b="1" i="1" dirty="0">
                    <a:solidFill>
                      <a:srgbClr val="002060"/>
                    </a:solidFill>
                  </a:rPr>
                  <a:t>YES</a:t>
                </a:r>
              </a:p>
            </p:txBody>
          </p:sp>
        </p:grpSp>
        <p:pic>
          <p:nvPicPr>
            <p:cNvPr id="6" name="Picture 2" descr="http://hartselleutilities.org/wp-content/uploads/2016/02/stop-sign.png">
              <a:extLst>
                <a:ext uri="{FF2B5EF4-FFF2-40B4-BE49-F238E27FC236}">
                  <a16:creationId xmlns:a16="http://schemas.microsoft.com/office/drawing/2014/main" id="{E79388B3-7A56-432D-866A-9242097EFE29}"/>
                </a:ext>
              </a:extLst>
            </p:cNvPr>
            <p:cNvPicPr>
              <a:picLocks noChangeAspect="1" noChangeArrowheads="1"/>
            </p:cNvPicPr>
            <p:nvPr/>
          </p:nvPicPr>
          <p:blipFill>
            <a:blip r:embed="rId3" cstate="print"/>
            <a:srcRect/>
            <a:stretch>
              <a:fillRect/>
            </a:stretch>
          </p:blipFill>
          <p:spPr bwMode="auto">
            <a:xfrm>
              <a:off x="3847541" y="1266342"/>
              <a:ext cx="985286" cy="574325"/>
            </a:xfrm>
            <a:prstGeom prst="rect">
              <a:avLst/>
            </a:prstGeom>
            <a:noFill/>
          </p:spPr>
        </p:pic>
        <p:pic>
          <p:nvPicPr>
            <p:cNvPr id="50" name="Immagine 49">
              <a:extLst>
                <a:ext uri="{FF2B5EF4-FFF2-40B4-BE49-F238E27FC236}">
                  <a16:creationId xmlns:a16="http://schemas.microsoft.com/office/drawing/2014/main" id="{6A050481-0E9E-4F2F-8096-DA84F04610C8}"/>
                </a:ext>
              </a:extLst>
            </p:cNvPr>
            <p:cNvPicPr>
              <a:picLocks noChangeAspect="1"/>
            </p:cNvPicPr>
            <p:nvPr/>
          </p:nvPicPr>
          <p:blipFill>
            <a:blip r:embed="rId5"/>
            <a:stretch>
              <a:fillRect/>
            </a:stretch>
          </p:blipFill>
          <p:spPr>
            <a:xfrm>
              <a:off x="9028813" y="490219"/>
              <a:ext cx="2823413" cy="1891686"/>
            </a:xfrm>
            <a:prstGeom prst="rect">
              <a:avLst/>
            </a:prstGeom>
          </p:spPr>
        </p:pic>
        <p:sp>
          <p:nvSpPr>
            <p:cNvPr id="51" name="CasellaDiTesto 50">
              <a:extLst>
                <a:ext uri="{FF2B5EF4-FFF2-40B4-BE49-F238E27FC236}">
                  <a16:creationId xmlns:a16="http://schemas.microsoft.com/office/drawing/2014/main" id="{222A7FE1-B581-416C-8507-3AD9CF2E4111}"/>
                </a:ext>
              </a:extLst>
            </p:cNvPr>
            <p:cNvSpPr txBox="1"/>
            <p:nvPr/>
          </p:nvSpPr>
          <p:spPr>
            <a:xfrm>
              <a:off x="5019899" y="1418472"/>
              <a:ext cx="3504549" cy="338554"/>
            </a:xfrm>
            <a:prstGeom prst="rect">
              <a:avLst/>
            </a:prstGeom>
            <a:noFill/>
          </p:spPr>
          <p:txBody>
            <a:bodyPr wrap="none" rtlCol="0">
              <a:spAutoFit/>
            </a:bodyPr>
            <a:lstStyle/>
            <a:p>
              <a:r>
                <a:rPr lang="it-IT" sz="1600" dirty="0"/>
                <a:t>Mutazione del gene </a:t>
              </a:r>
              <a:r>
                <a:rPr lang="it-IT" sz="1600" i="1" dirty="0"/>
                <a:t>JAK2</a:t>
              </a:r>
              <a:r>
                <a:rPr lang="it-IT" sz="1600" dirty="0"/>
                <a:t> cromosoma 9 </a:t>
              </a:r>
            </a:p>
          </p:txBody>
        </p:sp>
      </p:grpSp>
      <p:grpSp>
        <p:nvGrpSpPr>
          <p:cNvPr id="65" name="Gruppo 64">
            <a:extLst>
              <a:ext uri="{FF2B5EF4-FFF2-40B4-BE49-F238E27FC236}">
                <a16:creationId xmlns:a16="http://schemas.microsoft.com/office/drawing/2014/main" id="{C06011CC-94B0-4005-9C8E-8399E85BEAFF}"/>
              </a:ext>
            </a:extLst>
          </p:cNvPr>
          <p:cNvGrpSpPr/>
          <p:nvPr/>
        </p:nvGrpSpPr>
        <p:grpSpPr>
          <a:xfrm>
            <a:off x="1215115" y="2644130"/>
            <a:ext cx="10615851" cy="1888602"/>
            <a:chOff x="1215115" y="2644130"/>
            <a:chExt cx="10615851" cy="1888602"/>
          </a:xfrm>
        </p:grpSpPr>
        <p:grpSp>
          <p:nvGrpSpPr>
            <p:cNvPr id="7" name="Gruppo 13">
              <a:extLst>
                <a:ext uri="{FF2B5EF4-FFF2-40B4-BE49-F238E27FC236}">
                  <a16:creationId xmlns:a16="http://schemas.microsoft.com/office/drawing/2014/main" id="{7A2F8080-88D3-4250-8260-E027600B8838}"/>
                </a:ext>
              </a:extLst>
            </p:cNvPr>
            <p:cNvGrpSpPr/>
            <p:nvPr/>
          </p:nvGrpSpPr>
          <p:grpSpPr>
            <a:xfrm>
              <a:off x="1215115" y="2894077"/>
              <a:ext cx="991479" cy="694354"/>
              <a:chOff x="2043557" y="383399"/>
              <a:chExt cx="1074938" cy="779425"/>
            </a:xfrm>
          </p:grpSpPr>
          <p:sp>
            <p:nvSpPr>
              <p:cNvPr id="29" name="Rettangolo arrotondato 14">
                <a:extLst>
                  <a:ext uri="{FF2B5EF4-FFF2-40B4-BE49-F238E27FC236}">
                    <a16:creationId xmlns:a16="http://schemas.microsoft.com/office/drawing/2014/main" id="{12F1C7D2-5D1A-44CB-A2B6-FE1F4823C1E6}"/>
                  </a:ext>
                </a:extLst>
              </p:cNvPr>
              <p:cNvSpPr/>
              <p:nvPr/>
            </p:nvSpPr>
            <p:spPr>
              <a:xfrm>
                <a:off x="2043557" y="383399"/>
                <a:ext cx="1074938" cy="779425"/>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it-IT"/>
              </a:p>
            </p:txBody>
          </p:sp>
          <p:sp>
            <p:nvSpPr>
              <p:cNvPr id="30" name="Rettangolo 29">
                <a:extLst>
                  <a:ext uri="{FF2B5EF4-FFF2-40B4-BE49-F238E27FC236}">
                    <a16:creationId xmlns:a16="http://schemas.microsoft.com/office/drawing/2014/main" id="{A7248FE6-CBCF-44DD-B924-276A0090D155}"/>
                  </a:ext>
                </a:extLst>
              </p:cNvPr>
              <p:cNvSpPr/>
              <p:nvPr/>
            </p:nvSpPr>
            <p:spPr>
              <a:xfrm>
                <a:off x="2066386" y="406228"/>
                <a:ext cx="1029280" cy="7337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it-IT" sz="2800" i="1" kern="1200" dirty="0"/>
                  <a:t>CALR</a:t>
                </a:r>
              </a:p>
            </p:txBody>
          </p:sp>
        </p:grpSp>
        <p:grpSp>
          <p:nvGrpSpPr>
            <p:cNvPr id="8" name="Gruppo 16">
              <a:extLst>
                <a:ext uri="{FF2B5EF4-FFF2-40B4-BE49-F238E27FC236}">
                  <a16:creationId xmlns:a16="http://schemas.microsoft.com/office/drawing/2014/main" id="{E26F5B5D-26A6-4D32-B489-7D887ED5939C}"/>
                </a:ext>
              </a:extLst>
            </p:cNvPr>
            <p:cNvGrpSpPr/>
            <p:nvPr/>
          </p:nvGrpSpPr>
          <p:grpSpPr>
            <a:xfrm>
              <a:off x="2621850" y="3013654"/>
              <a:ext cx="1064109" cy="329021"/>
              <a:chOff x="3042303" y="1907894"/>
              <a:chExt cx="1153682" cy="369332"/>
            </a:xfrm>
          </p:grpSpPr>
          <p:cxnSp>
            <p:nvCxnSpPr>
              <p:cNvPr id="27" name="Connettore 2 26">
                <a:extLst>
                  <a:ext uri="{FF2B5EF4-FFF2-40B4-BE49-F238E27FC236}">
                    <a16:creationId xmlns:a16="http://schemas.microsoft.com/office/drawing/2014/main" id="{0BE3D829-5A4F-4829-B967-8BB94E608370}"/>
                  </a:ext>
                </a:extLst>
              </p:cNvPr>
              <p:cNvCxnSpPr/>
              <p:nvPr/>
            </p:nvCxnSpPr>
            <p:spPr>
              <a:xfrm>
                <a:off x="3042303" y="2237410"/>
                <a:ext cx="115368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206D12BA-D666-4120-AE22-780F942094D4}"/>
                  </a:ext>
                </a:extLst>
              </p:cNvPr>
              <p:cNvSpPr txBox="1"/>
              <p:nvPr/>
            </p:nvSpPr>
            <p:spPr>
              <a:xfrm>
                <a:off x="3213219" y="1907894"/>
                <a:ext cx="871671" cy="369332"/>
              </a:xfrm>
              <a:prstGeom prst="rect">
                <a:avLst/>
              </a:prstGeom>
              <a:noFill/>
            </p:spPr>
            <p:txBody>
              <a:bodyPr wrap="square" rtlCol="0">
                <a:spAutoFit/>
              </a:bodyPr>
              <a:lstStyle/>
              <a:p>
                <a:r>
                  <a:rPr lang="it-IT" b="1" i="1" dirty="0">
                    <a:solidFill>
                      <a:srgbClr val="002060"/>
                    </a:solidFill>
                  </a:rPr>
                  <a:t>YES</a:t>
                </a:r>
              </a:p>
            </p:txBody>
          </p:sp>
        </p:grpSp>
        <p:pic>
          <p:nvPicPr>
            <p:cNvPr id="9" name="Picture 2" descr="http://hartselleutilities.org/wp-content/uploads/2016/02/stop-sign.png">
              <a:extLst>
                <a:ext uri="{FF2B5EF4-FFF2-40B4-BE49-F238E27FC236}">
                  <a16:creationId xmlns:a16="http://schemas.microsoft.com/office/drawing/2014/main" id="{12595DC1-3D65-4160-8DAC-4C33E986E2A2}"/>
                </a:ext>
              </a:extLst>
            </p:cNvPr>
            <p:cNvPicPr>
              <a:picLocks noChangeAspect="1" noChangeArrowheads="1"/>
            </p:cNvPicPr>
            <p:nvPr/>
          </p:nvPicPr>
          <p:blipFill>
            <a:blip r:embed="rId3" cstate="print"/>
            <a:srcRect/>
            <a:stretch>
              <a:fillRect/>
            </a:stretch>
          </p:blipFill>
          <p:spPr bwMode="auto">
            <a:xfrm>
              <a:off x="3593994" y="2987915"/>
              <a:ext cx="985286" cy="574325"/>
            </a:xfrm>
            <a:prstGeom prst="rect">
              <a:avLst/>
            </a:prstGeom>
            <a:noFill/>
          </p:spPr>
        </p:pic>
        <p:sp>
          <p:nvSpPr>
            <p:cNvPr id="52" name="CasellaDiTesto 51">
              <a:extLst>
                <a:ext uri="{FF2B5EF4-FFF2-40B4-BE49-F238E27FC236}">
                  <a16:creationId xmlns:a16="http://schemas.microsoft.com/office/drawing/2014/main" id="{C1785813-DA4E-4E01-B78D-E0C172D0D7DF}"/>
                </a:ext>
              </a:extLst>
            </p:cNvPr>
            <p:cNvSpPr txBox="1"/>
            <p:nvPr/>
          </p:nvSpPr>
          <p:spPr>
            <a:xfrm>
              <a:off x="5019899" y="2946663"/>
              <a:ext cx="3859573" cy="830997"/>
            </a:xfrm>
            <a:prstGeom prst="rect">
              <a:avLst/>
            </a:prstGeom>
            <a:noFill/>
          </p:spPr>
          <p:txBody>
            <a:bodyPr wrap="square" rtlCol="0">
              <a:spAutoFit/>
            </a:bodyPr>
            <a:lstStyle/>
            <a:p>
              <a:r>
                <a:rPr lang="it-IT" sz="1600" dirty="0"/>
                <a:t>Mutazioni del gene </a:t>
              </a:r>
              <a:r>
                <a:rPr lang="it-IT" sz="1600" i="1" dirty="0"/>
                <a:t>CALR</a:t>
              </a:r>
              <a:r>
                <a:rPr lang="it-IT" sz="1600" dirty="0"/>
                <a:t> (</a:t>
              </a:r>
              <a:r>
                <a:rPr lang="it-IT" sz="1600" dirty="0" err="1"/>
                <a:t>Calreticulina</a:t>
              </a:r>
              <a:r>
                <a:rPr lang="it-IT" sz="1600" dirty="0"/>
                <a:t>) cromosoma 19. Varianti più comuni:</a:t>
              </a:r>
            </a:p>
            <a:p>
              <a:r>
                <a:rPr lang="it-IT" sz="1600" b="1" dirty="0"/>
                <a:t>Tipo 1</a:t>
              </a:r>
              <a:r>
                <a:rPr lang="it-IT" sz="1600" dirty="0"/>
                <a:t> (del52), </a:t>
              </a:r>
              <a:r>
                <a:rPr lang="it-IT" sz="1600" b="1" dirty="0"/>
                <a:t>Tipo 2</a:t>
              </a:r>
              <a:r>
                <a:rPr lang="it-IT" sz="1600" dirty="0"/>
                <a:t> (ins5)</a:t>
              </a:r>
            </a:p>
          </p:txBody>
        </p:sp>
        <p:grpSp>
          <p:nvGrpSpPr>
            <p:cNvPr id="53" name="Gruppo 52">
              <a:extLst>
                <a:ext uri="{FF2B5EF4-FFF2-40B4-BE49-F238E27FC236}">
                  <a16:creationId xmlns:a16="http://schemas.microsoft.com/office/drawing/2014/main" id="{404D69AA-FC74-49DF-8B92-5ED33AE22F04}"/>
                </a:ext>
              </a:extLst>
            </p:cNvPr>
            <p:cNvGrpSpPr/>
            <p:nvPr/>
          </p:nvGrpSpPr>
          <p:grpSpPr>
            <a:xfrm>
              <a:off x="8959136" y="2644130"/>
              <a:ext cx="2871830" cy="1888602"/>
              <a:chOff x="6204911" y="3252360"/>
              <a:chExt cx="3132536" cy="1898416"/>
            </a:xfrm>
          </p:grpSpPr>
          <p:grpSp>
            <p:nvGrpSpPr>
              <p:cNvPr id="54" name="Gruppo 53">
                <a:extLst>
                  <a:ext uri="{FF2B5EF4-FFF2-40B4-BE49-F238E27FC236}">
                    <a16:creationId xmlns:a16="http://schemas.microsoft.com/office/drawing/2014/main" id="{4FD27606-7CA6-437E-BCE7-629DB613E4C1}"/>
                  </a:ext>
                </a:extLst>
              </p:cNvPr>
              <p:cNvGrpSpPr/>
              <p:nvPr/>
            </p:nvGrpSpPr>
            <p:grpSpPr>
              <a:xfrm>
                <a:off x="6204911" y="3252360"/>
                <a:ext cx="2671744" cy="1722778"/>
                <a:chOff x="6233308" y="3337022"/>
                <a:chExt cx="2671744" cy="1589997"/>
              </a:xfrm>
            </p:grpSpPr>
            <p:pic>
              <p:nvPicPr>
                <p:cNvPr id="56" name="Immagine 55">
                  <a:extLst>
                    <a:ext uri="{FF2B5EF4-FFF2-40B4-BE49-F238E27FC236}">
                      <a16:creationId xmlns:a16="http://schemas.microsoft.com/office/drawing/2014/main" id="{7AC6835B-07E5-4A49-A9F5-56C5221035DC}"/>
                    </a:ext>
                  </a:extLst>
                </p:cNvPr>
                <p:cNvPicPr>
                  <a:picLocks noChangeAspect="1"/>
                </p:cNvPicPr>
                <p:nvPr/>
              </p:nvPicPr>
              <p:blipFill>
                <a:blip r:embed="rId6"/>
                <a:stretch>
                  <a:fillRect/>
                </a:stretch>
              </p:blipFill>
              <p:spPr>
                <a:xfrm>
                  <a:off x="6233308" y="3342102"/>
                  <a:ext cx="1716993" cy="1584917"/>
                </a:xfrm>
                <a:prstGeom prst="rect">
                  <a:avLst/>
                </a:prstGeom>
              </p:spPr>
            </p:pic>
            <p:pic>
              <p:nvPicPr>
                <p:cNvPr id="57" name="Immagine 56">
                  <a:extLst>
                    <a:ext uri="{FF2B5EF4-FFF2-40B4-BE49-F238E27FC236}">
                      <a16:creationId xmlns:a16="http://schemas.microsoft.com/office/drawing/2014/main" id="{0D9C04A0-157A-4985-98F7-A9AFD78C8CEE}"/>
                    </a:ext>
                  </a:extLst>
                </p:cNvPr>
                <p:cNvPicPr>
                  <a:picLocks noChangeAspect="1"/>
                </p:cNvPicPr>
                <p:nvPr/>
              </p:nvPicPr>
              <p:blipFill rotWithShape="1">
                <a:blip r:embed="rId7"/>
                <a:srcRect t="7160" b="39920"/>
                <a:stretch/>
              </p:blipFill>
              <p:spPr>
                <a:xfrm>
                  <a:off x="7635023" y="4037159"/>
                  <a:ext cx="1062880" cy="611378"/>
                </a:xfrm>
                <a:prstGeom prst="rect">
                  <a:avLst/>
                </a:prstGeom>
              </p:spPr>
            </p:pic>
            <p:pic>
              <p:nvPicPr>
                <p:cNvPr id="58" name="Immagine 57">
                  <a:extLst>
                    <a:ext uri="{FF2B5EF4-FFF2-40B4-BE49-F238E27FC236}">
                      <a16:creationId xmlns:a16="http://schemas.microsoft.com/office/drawing/2014/main" id="{AE1C2E3E-45C9-4CE0-8197-85A31B79070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7649634" y="3337022"/>
                  <a:ext cx="1255418" cy="538036"/>
                </a:xfrm>
                <a:prstGeom prst="rect">
                  <a:avLst/>
                </a:prstGeom>
              </p:spPr>
            </p:pic>
          </p:grpSp>
          <p:sp>
            <p:nvSpPr>
              <p:cNvPr id="55" name="CasellaDiTesto 54">
                <a:extLst>
                  <a:ext uri="{FF2B5EF4-FFF2-40B4-BE49-F238E27FC236}">
                    <a16:creationId xmlns:a16="http://schemas.microsoft.com/office/drawing/2014/main" id="{A395FA28-1BF1-4393-9F03-79385D6AB608}"/>
                  </a:ext>
                </a:extLst>
              </p:cNvPr>
              <p:cNvSpPr txBox="1"/>
              <p:nvPr/>
            </p:nvSpPr>
            <p:spPr>
              <a:xfrm>
                <a:off x="6889175" y="4689111"/>
                <a:ext cx="2448272" cy="461665"/>
              </a:xfrm>
              <a:prstGeom prst="rect">
                <a:avLst/>
              </a:prstGeom>
              <a:noFill/>
            </p:spPr>
            <p:txBody>
              <a:bodyPr wrap="square" rtlCol="0">
                <a:spAutoFit/>
              </a:bodyPr>
              <a:lstStyle/>
              <a:p>
                <a:r>
                  <a:rPr lang="it-IT" sz="1200" dirty="0"/>
                  <a:t>Elettroforesi capillare + sequenziamento Sanger</a:t>
                </a:r>
              </a:p>
            </p:txBody>
          </p:sp>
        </p:grpSp>
      </p:grpSp>
      <p:sp>
        <p:nvSpPr>
          <p:cNvPr id="59" name="CasellaDiTesto 58">
            <a:extLst>
              <a:ext uri="{FF2B5EF4-FFF2-40B4-BE49-F238E27FC236}">
                <a16:creationId xmlns:a16="http://schemas.microsoft.com/office/drawing/2014/main" id="{643A76C2-DA79-4E38-A5AA-6CF8C49D25FB}"/>
              </a:ext>
            </a:extLst>
          </p:cNvPr>
          <p:cNvSpPr txBox="1"/>
          <p:nvPr/>
        </p:nvSpPr>
        <p:spPr>
          <a:xfrm>
            <a:off x="5201317" y="4469442"/>
            <a:ext cx="4205233" cy="861774"/>
          </a:xfrm>
          <a:prstGeom prst="rect">
            <a:avLst/>
          </a:prstGeom>
          <a:noFill/>
        </p:spPr>
        <p:txBody>
          <a:bodyPr wrap="square">
            <a:spAutoFit/>
          </a:bodyPr>
          <a:lstStyle/>
          <a:p>
            <a:r>
              <a:rPr lang="it-IT" sz="1600" dirty="0"/>
              <a:t>Mutazioni del gene </a:t>
            </a:r>
            <a:r>
              <a:rPr lang="it-IT" sz="1600" i="1" dirty="0"/>
              <a:t>MPL </a:t>
            </a:r>
          </a:p>
          <a:p>
            <a:r>
              <a:rPr lang="it-IT" sz="1600" dirty="0"/>
              <a:t>cromosoma 1. Varianti più comuni: </a:t>
            </a:r>
          </a:p>
          <a:p>
            <a:r>
              <a:rPr lang="pl-PL" sz="1600" b="1" dirty="0"/>
              <a:t>MPL W515L</a:t>
            </a:r>
            <a:r>
              <a:rPr lang="pl-PL" sz="1600" dirty="0"/>
              <a:t> o </a:t>
            </a:r>
            <a:r>
              <a:rPr lang="pl-PL" sz="1600" b="1" dirty="0"/>
              <a:t>MPL W515K</a:t>
            </a:r>
            <a:endParaRPr lang="it-IT" sz="1600" dirty="0"/>
          </a:p>
        </p:txBody>
      </p:sp>
      <p:grpSp>
        <p:nvGrpSpPr>
          <p:cNvPr id="60" name="Gruppo 59">
            <a:extLst>
              <a:ext uri="{FF2B5EF4-FFF2-40B4-BE49-F238E27FC236}">
                <a16:creationId xmlns:a16="http://schemas.microsoft.com/office/drawing/2014/main" id="{3A63D99B-3AFA-4AD6-A38C-ABB2749D78D9}"/>
              </a:ext>
            </a:extLst>
          </p:cNvPr>
          <p:cNvGrpSpPr/>
          <p:nvPr/>
        </p:nvGrpSpPr>
        <p:grpSpPr>
          <a:xfrm>
            <a:off x="9180311" y="5001311"/>
            <a:ext cx="2485366" cy="1324031"/>
            <a:chOff x="6744747" y="5466745"/>
            <a:chExt cx="2313576" cy="1236724"/>
          </a:xfrm>
        </p:grpSpPr>
        <p:pic>
          <p:nvPicPr>
            <p:cNvPr id="61" name="Immagine 60">
              <a:extLst>
                <a:ext uri="{FF2B5EF4-FFF2-40B4-BE49-F238E27FC236}">
                  <a16:creationId xmlns:a16="http://schemas.microsoft.com/office/drawing/2014/main" id="{D3D8F7EF-3EFA-4AC0-AFF7-AC1B0EC4D62E}"/>
                </a:ext>
              </a:extLst>
            </p:cNvPr>
            <p:cNvPicPr>
              <a:picLocks noChangeAspect="1"/>
            </p:cNvPicPr>
            <p:nvPr/>
          </p:nvPicPr>
          <p:blipFill rotWithShape="1">
            <a:blip r:embed="rId10"/>
            <a:srcRect l="16433" r="26410"/>
            <a:stretch/>
          </p:blipFill>
          <p:spPr>
            <a:xfrm>
              <a:off x="6744747" y="5466745"/>
              <a:ext cx="1226620" cy="1037813"/>
            </a:xfrm>
            <a:prstGeom prst="rect">
              <a:avLst/>
            </a:prstGeom>
          </p:spPr>
        </p:pic>
        <p:pic>
          <p:nvPicPr>
            <p:cNvPr id="62" name="Immagine 61">
              <a:extLst>
                <a:ext uri="{FF2B5EF4-FFF2-40B4-BE49-F238E27FC236}">
                  <a16:creationId xmlns:a16="http://schemas.microsoft.com/office/drawing/2014/main" id="{A171F49D-C917-4AF0-8EFB-85D5C6699284}"/>
                </a:ext>
              </a:extLst>
            </p:cNvPr>
            <p:cNvPicPr>
              <a:picLocks noChangeAspect="1"/>
            </p:cNvPicPr>
            <p:nvPr/>
          </p:nvPicPr>
          <p:blipFill>
            <a:blip r:embed="rId11"/>
            <a:stretch>
              <a:fillRect/>
            </a:stretch>
          </p:blipFill>
          <p:spPr>
            <a:xfrm>
              <a:off x="7971367" y="5543327"/>
              <a:ext cx="1045844" cy="801569"/>
            </a:xfrm>
            <a:prstGeom prst="rect">
              <a:avLst/>
            </a:prstGeom>
          </p:spPr>
        </p:pic>
        <p:sp>
          <p:nvSpPr>
            <p:cNvPr id="63" name="CasellaDiTesto 62">
              <a:extLst>
                <a:ext uri="{FF2B5EF4-FFF2-40B4-BE49-F238E27FC236}">
                  <a16:creationId xmlns:a16="http://schemas.microsoft.com/office/drawing/2014/main" id="{6822CBCB-2863-44F7-B1DD-4267EF714147}"/>
                </a:ext>
              </a:extLst>
            </p:cNvPr>
            <p:cNvSpPr txBox="1"/>
            <p:nvPr/>
          </p:nvSpPr>
          <p:spPr>
            <a:xfrm>
              <a:off x="6786280" y="6472706"/>
              <a:ext cx="2272043" cy="230763"/>
            </a:xfrm>
            <a:prstGeom prst="rect">
              <a:avLst/>
            </a:prstGeom>
            <a:noFill/>
          </p:spPr>
          <p:txBody>
            <a:bodyPr wrap="none" rtlCol="0">
              <a:spAutoFit/>
            </a:bodyPr>
            <a:lstStyle/>
            <a:p>
              <a:r>
                <a:rPr lang="it-IT" sz="1200" dirty="0" err="1"/>
                <a:t>Rotorgene</a:t>
              </a:r>
              <a:r>
                <a:rPr lang="it-IT" sz="1200" dirty="0"/>
                <a:t> + sequenziamento Sanger</a:t>
              </a:r>
            </a:p>
          </p:txBody>
        </p:sp>
      </p:grpSp>
      <p:sp>
        <p:nvSpPr>
          <p:cNvPr id="38" name="Segnaposto testo 4">
            <a:extLst>
              <a:ext uri="{FF2B5EF4-FFF2-40B4-BE49-F238E27FC236}">
                <a16:creationId xmlns:a16="http://schemas.microsoft.com/office/drawing/2014/main" id="{F497A8AA-F2A9-F193-1D67-982272A66195}"/>
              </a:ext>
            </a:extLst>
          </p:cNvPr>
          <p:cNvSpPr txBox="1">
            <a:spLocks/>
          </p:cNvSpPr>
          <p:nvPr/>
        </p:nvSpPr>
        <p:spPr>
          <a:xfrm>
            <a:off x="4769903" y="6542325"/>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tx1"/>
                </a:solidFill>
              </a:rPr>
              <a:t>Giornata del Paziente 2025</a:t>
            </a:r>
          </a:p>
        </p:txBody>
      </p:sp>
    </p:spTree>
    <p:extLst>
      <p:ext uri="{BB962C8B-B14F-4D97-AF65-F5344CB8AC3E}">
        <p14:creationId xmlns:p14="http://schemas.microsoft.com/office/powerpoint/2010/main" val="693334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CasellaDiTesto 103">
            <a:extLst>
              <a:ext uri="{FF2B5EF4-FFF2-40B4-BE49-F238E27FC236}">
                <a16:creationId xmlns:a16="http://schemas.microsoft.com/office/drawing/2014/main" id="{641C0898-3EB2-C84F-E1DF-4C19071D607A}"/>
              </a:ext>
            </a:extLst>
          </p:cNvPr>
          <p:cNvSpPr txBox="1"/>
          <p:nvPr/>
        </p:nvSpPr>
        <p:spPr>
          <a:xfrm>
            <a:off x="280883" y="127600"/>
            <a:ext cx="6630229" cy="461665"/>
          </a:xfrm>
          <a:prstGeom prst="rect">
            <a:avLst/>
          </a:prstGeom>
          <a:noFill/>
        </p:spPr>
        <p:txBody>
          <a:bodyPr wrap="square" rtlCol="0">
            <a:spAutoFit/>
          </a:bodyPr>
          <a:lstStyle/>
          <a:p>
            <a:r>
              <a:rPr lang="it-IT" sz="2400" dirty="0">
                <a:solidFill>
                  <a:srgbClr val="C00000"/>
                </a:solidFill>
              </a:rPr>
              <a:t>Campione triplo negativo</a:t>
            </a:r>
          </a:p>
        </p:txBody>
      </p:sp>
      <p:sp>
        <p:nvSpPr>
          <p:cNvPr id="111" name="CasellaDiTesto 110">
            <a:extLst>
              <a:ext uri="{FF2B5EF4-FFF2-40B4-BE49-F238E27FC236}">
                <a16:creationId xmlns:a16="http://schemas.microsoft.com/office/drawing/2014/main" id="{CABF0491-81C7-E668-FC2B-423B19DBC96D}"/>
              </a:ext>
            </a:extLst>
          </p:cNvPr>
          <p:cNvSpPr txBox="1"/>
          <p:nvPr/>
        </p:nvSpPr>
        <p:spPr>
          <a:xfrm>
            <a:off x="4464088" y="127600"/>
            <a:ext cx="3263823" cy="461665"/>
          </a:xfrm>
          <a:prstGeom prst="rect">
            <a:avLst/>
          </a:prstGeom>
          <a:noFill/>
          <a:ln>
            <a:solidFill>
              <a:srgbClr val="C00000"/>
            </a:solidFill>
          </a:ln>
        </p:spPr>
        <p:txBody>
          <a:bodyPr wrap="square" rtlCol="0">
            <a:spAutoFit/>
          </a:bodyPr>
          <a:lstStyle/>
          <a:p>
            <a:r>
              <a:rPr lang="it-IT" sz="2400" dirty="0">
                <a:solidFill>
                  <a:srgbClr val="C00000"/>
                </a:solidFill>
              </a:rPr>
              <a:t>SEQUENZIAMENTO NGS</a:t>
            </a:r>
          </a:p>
        </p:txBody>
      </p:sp>
      <p:pic>
        <p:nvPicPr>
          <p:cNvPr id="123" name="Immagine 122">
            <a:extLst>
              <a:ext uri="{FF2B5EF4-FFF2-40B4-BE49-F238E27FC236}">
                <a16:creationId xmlns:a16="http://schemas.microsoft.com/office/drawing/2014/main" id="{3B6B0BDB-A338-1D76-A735-68F7C496F24A}"/>
              </a:ext>
            </a:extLst>
          </p:cNvPr>
          <p:cNvPicPr>
            <a:picLocks noChangeAspect="1"/>
          </p:cNvPicPr>
          <p:nvPr/>
        </p:nvPicPr>
        <p:blipFill>
          <a:blip r:embed="rId3"/>
          <a:stretch>
            <a:fillRect/>
          </a:stretch>
        </p:blipFill>
        <p:spPr>
          <a:xfrm>
            <a:off x="574012" y="3732245"/>
            <a:ext cx="3180607" cy="2667175"/>
          </a:xfrm>
          <a:prstGeom prst="rect">
            <a:avLst/>
          </a:prstGeom>
        </p:spPr>
      </p:pic>
      <p:pic>
        <p:nvPicPr>
          <p:cNvPr id="3" name="Immagine 2">
            <a:extLst>
              <a:ext uri="{FF2B5EF4-FFF2-40B4-BE49-F238E27FC236}">
                <a16:creationId xmlns:a16="http://schemas.microsoft.com/office/drawing/2014/main" id="{8319B917-3897-46DF-A7EC-6B3848A088AD}"/>
              </a:ext>
            </a:extLst>
          </p:cNvPr>
          <p:cNvPicPr>
            <a:picLocks noChangeAspect="1"/>
          </p:cNvPicPr>
          <p:nvPr/>
        </p:nvPicPr>
        <p:blipFill>
          <a:blip r:embed="rId4"/>
          <a:stretch>
            <a:fillRect/>
          </a:stretch>
        </p:blipFill>
        <p:spPr>
          <a:xfrm>
            <a:off x="7142557" y="1314612"/>
            <a:ext cx="4298786" cy="2381191"/>
          </a:xfrm>
          <a:prstGeom prst="rect">
            <a:avLst/>
          </a:prstGeom>
        </p:spPr>
      </p:pic>
      <p:pic>
        <p:nvPicPr>
          <p:cNvPr id="4" name="Immagine 3">
            <a:extLst>
              <a:ext uri="{FF2B5EF4-FFF2-40B4-BE49-F238E27FC236}">
                <a16:creationId xmlns:a16="http://schemas.microsoft.com/office/drawing/2014/main" id="{8CE349DC-B514-44CA-B19E-700FC6CD39BF}"/>
              </a:ext>
            </a:extLst>
          </p:cNvPr>
          <p:cNvPicPr>
            <a:picLocks noChangeAspect="1"/>
          </p:cNvPicPr>
          <p:nvPr/>
        </p:nvPicPr>
        <p:blipFill>
          <a:blip r:embed="rId5"/>
          <a:stretch>
            <a:fillRect/>
          </a:stretch>
        </p:blipFill>
        <p:spPr>
          <a:xfrm>
            <a:off x="4093199" y="4067163"/>
            <a:ext cx="3114192" cy="1959110"/>
          </a:xfrm>
          <a:prstGeom prst="rect">
            <a:avLst/>
          </a:prstGeom>
        </p:spPr>
      </p:pic>
      <p:pic>
        <p:nvPicPr>
          <p:cNvPr id="5" name="Immagine 4">
            <a:extLst>
              <a:ext uri="{FF2B5EF4-FFF2-40B4-BE49-F238E27FC236}">
                <a16:creationId xmlns:a16="http://schemas.microsoft.com/office/drawing/2014/main" id="{8B743EC8-43E4-A54F-F855-DAE547EAE126}"/>
              </a:ext>
            </a:extLst>
          </p:cNvPr>
          <p:cNvPicPr>
            <a:picLocks noChangeAspect="1"/>
          </p:cNvPicPr>
          <p:nvPr/>
        </p:nvPicPr>
        <p:blipFill>
          <a:blip r:embed="rId6"/>
          <a:stretch>
            <a:fillRect/>
          </a:stretch>
        </p:blipFill>
        <p:spPr>
          <a:xfrm>
            <a:off x="7521278" y="4110868"/>
            <a:ext cx="4383404" cy="1688738"/>
          </a:xfrm>
          <a:prstGeom prst="rect">
            <a:avLst/>
          </a:prstGeom>
        </p:spPr>
      </p:pic>
      <p:sp>
        <p:nvSpPr>
          <p:cNvPr id="7" name="Segnaposto testo 4">
            <a:extLst>
              <a:ext uri="{FF2B5EF4-FFF2-40B4-BE49-F238E27FC236}">
                <a16:creationId xmlns:a16="http://schemas.microsoft.com/office/drawing/2014/main" id="{E89AD464-F09C-303F-940B-91BA887455A6}"/>
              </a:ext>
            </a:extLst>
          </p:cNvPr>
          <p:cNvSpPr txBox="1">
            <a:spLocks/>
          </p:cNvSpPr>
          <p:nvPr/>
        </p:nvSpPr>
        <p:spPr>
          <a:xfrm>
            <a:off x="4769903" y="6542325"/>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tx1"/>
                </a:solidFill>
              </a:rPr>
              <a:t>Giornata del Paziente 2025</a:t>
            </a:r>
          </a:p>
        </p:txBody>
      </p:sp>
      <p:cxnSp>
        <p:nvCxnSpPr>
          <p:cNvPr id="8" name="Connettore 2 7">
            <a:extLst>
              <a:ext uri="{FF2B5EF4-FFF2-40B4-BE49-F238E27FC236}">
                <a16:creationId xmlns:a16="http://schemas.microsoft.com/office/drawing/2014/main" id="{02ECCD30-3C15-4B63-877A-8C7D9F38D1BE}"/>
              </a:ext>
            </a:extLst>
          </p:cNvPr>
          <p:cNvCxnSpPr>
            <a:cxnSpLocks/>
          </p:cNvCxnSpPr>
          <p:nvPr/>
        </p:nvCxnSpPr>
        <p:spPr>
          <a:xfrm>
            <a:off x="3595997" y="358432"/>
            <a:ext cx="78939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CasellaDiTesto 18">
            <a:extLst>
              <a:ext uri="{FF2B5EF4-FFF2-40B4-BE49-F238E27FC236}">
                <a16:creationId xmlns:a16="http://schemas.microsoft.com/office/drawing/2014/main" id="{09D746BF-FE92-432F-9C65-25A3CA1D8EBF}"/>
              </a:ext>
            </a:extLst>
          </p:cNvPr>
          <p:cNvSpPr txBox="1"/>
          <p:nvPr/>
        </p:nvSpPr>
        <p:spPr>
          <a:xfrm>
            <a:off x="847709" y="1620613"/>
            <a:ext cx="5982299" cy="147732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it-IT" dirty="0"/>
              <a:t>Tecnica che permette di sequenziare molte regioni di DNA</a:t>
            </a:r>
          </a:p>
          <a:p>
            <a:pPr marL="285750" indent="-285750">
              <a:buFont typeface="Arial" panose="020B0604020202020204" pitchFamily="34" charset="0"/>
              <a:buChar char="•"/>
            </a:pPr>
            <a:r>
              <a:rPr lang="it-IT" b="1" dirty="0"/>
              <a:t>Pannello NGS</a:t>
            </a:r>
            <a:r>
              <a:rPr lang="it-IT" dirty="0"/>
              <a:t> è un insieme </a:t>
            </a:r>
            <a:r>
              <a:rPr lang="it-IT" b="1" dirty="0"/>
              <a:t>selezionato di geni o regioni del DNA</a:t>
            </a:r>
            <a:r>
              <a:rPr lang="it-IT" dirty="0"/>
              <a:t> che vogliamo analizzare</a:t>
            </a:r>
          </a:p>
          <a:p>
            <a:endParaRPr lang="it-IT" dirty="0"/>
          </a:p>
        </p:txBody>
      </p:sp>
    </p:spTree>
    <p:extLst>
      <p:ext uri="{BB962C8B-B14F-4D97-AF65-F5344CB8AC3E}">
        <p14:creationId xmlns:p14="http://schemas.microsoft.com/office/powerpoint/2010/main" val="1884235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cona linea per referto medico 2258582 Arte vettoriale a Vecteezy">
            <a:extLst>
              <a:ext uri="{FF2B5EF4-FFF2-40B4-BE49-F238E27FC236}">
                <a16:creationId xmlns:a16="http://schemas.microsoft.com/office/drawing/2014/main" id="{96F0FF60-97E2-9371-8077-70B501C01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54" y="1250581"/>
            <a:ext cx="2123823" cy="323744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C06F9E1A-B161-3E50-BA3C-1EB611317F7B}"/>
              </a:ext>
            </a:extLst>
          </p:cNvPr>
          <p:cNvSpPr txBox="1"/>
          <p:nvPr/>
        </p:nvSpPr>
        <p:spPr>
          <a:xfrm>
            <a:off x="2909341" y="1767234"/>
            <a:ext cx="2135015" cy="1354217"/>
          </a:xfrm>
          <a:prstGeom prst="rect">
            <a:avLst/>
          </a:prstGeom>
          <a:noFill/>
        </p:spPr>
        <p:txBody>
          <a:bodyPr wrap="square" rtlCol="0">
            <a:spAutoFit/>
          </a:bodyPr>
          <a:lstStyle/>
          <a:p>
            <a:pPr marL="285750" indent="-285750">
              <a:buFontTx/>
              <a:buChar char="-"/>
            </a:pPr>
            <a:r>
              <a:rPr lang="it-IT" sz="1600" dirty="0"/>
              <a:t>Nome Cognome</a:t>
            </a:r>
          </a:p>
          <a:p>
            <a:pPr marL="285750" indent="-285750">
              <a:buFontTx/>
              <a:buChar char="-"/>
            </a:pPr>
            <a:r>
              <a:rPr lang="it-IT" sz="1600" dirty="0"/>
              <a:t>Data di nascita ….</a:t>
            </a:r>
          </a:p>
          <a:p>
            <a:pPr marL="285750" indent="-285750">
              <a:buFontTx/>
              <a:buChar char="-"/>
            </a:pPr>
            <a:r>
              <a:rPr lang="it-IT" sz="1600" dirty="0"/>
              <a:t>Esito esame</a:t>
            </a:r>
          </a:p>
          <a:p>
            <a:pPr marL="285750" indent="-285750">
              <a:buFontTx/>
              <a:buChar char="-"/>
            </a:pPr>
            <a:r>
              <a:rPr lang="it-IT" sz="1600" dirty="0"/>
              <a:t>Eventuali note</a:t>
            </a:r>
          </a:p>
          <a:p>
            <a:pPr marL="285750" indent="-285750">
              <a:buFontTx/>
              <a:buChar char="-"/>
            </a:pPr>
            <a:r>
              <a:rPr lang="it-IT" sz="1600" dirty="0"/>
              <a:t>Firma </a:t>
            </a:r>
          </a:p>
        </p:txBody>
      </p:sp>
      <p:sp>
        <p:nvSpPr>
          <p:cNvPr id="3" name="Fumetto: ovale 2">
            <a:extLst>
              <a:ext uri="{FF2B5EF4-FFF2-40B4-BE49-F238E27FC236}">
                <a16:creationId xmlns:a16="http://schemas.microsoft.com/office/drawing/2014/main" id="{0AA9D0B7-0A35-8669-9F11-09CADA878A6E}"/>
              </a:ext>
            </a:extLst>
          </p:cNvPr>
          <p:cNvSpPr/>
          <p:nvPr/>
        </p:nvSpPr>
        <p:spPr>
          <a:xfrm rot="2616432">
            <a:off x="2541725" y="1390274"/>
            <a:ext cx="2870248" cy="2108139"/>
          </a:xfrm>
          <a:prstGeom prst="wedgeEllipse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5126" name="Picture 6" descr="il singolo disegno continuo a linea singola del giovane medico maschio  aiuta il paziente a camminare la terapia usando la stampella in ospedale.  concetto di servizio di trattamento medico illustrazione vettoriale di">
            <a:extLst>
              <a:ext uri="{FF2B5EF4-FFF2-40B4-BE49-F238E27FC236}">
                <a16:creationId xmlns:a16="http://schemas.microsoft.com/office/drawing/2014/main" id="{E5A09F6E-D15F-029E-56FC-1488686FE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629" y="4288862"/>
            <a:ext cx="2686371" cy="187785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887E12AA-CB00-82A7-CB51-6D0ECEEB13A7}"/>
              </a:ext>
            </a:extLst>
          </p:cNvPr>
          <p:cNvSpPr txBox="1"/>
          <p:nvPr/>
        </p:nvSpPr>
        <p:spPr>
          <a:xfrm>
            <a:off x="506625" y="294073"/>
            <a:ext cx="8249479" cy="369332"/>
          </a:xfrm>
          <a:prstGeom prst="rect">
            <a:avLst/>
          </a:prstGeom>
          <a:noFill/>
        </p:spPr>
        <p:txBody>
          <a:bodyPr wrap="square" rtlCol="0">
            <a:spAutoFit/>
          </a:bodyPr>
          <a:lstStyle/>
          <a:p>
            <a:r>
              <a:rPr lang="it-IT" dirty="0">
                <a:solidFill>
                  <a:srgbClr val="C00000"/>
                </a:solidFill>
              </a:rPr>
              <a:t>INSERIMENTO RISULTATI, FIRMA E CONSEGNA REFERTO</a:t>
            </a:r>
          </a:p>
        </p:txBody>
      </p:sp>
      <p:sp>
        <p:nvSpPr>
          <p:cNvPr id="8" name="Segnaposto testo 4">
            <a:extLst>
              <a:ext uri="{FF2B5EF4-FFF2-40B4-BE49-F238E27FC236}">
                <a16:creationId xmlns:a16="http://schemas.microsoft.com/office/drawing/2014/main" id="{2153A2D2-E26F-8D98-39C3-A055AE601A6F}"/>
              </a:ext>
            </a:extLst>
          </p:cNvPr>
          <p:cNvSpPr txBox="1">
            <a:spLocks/>
          </p:cNvSpPr>
          <p:nvPr/>
        </p:nvSpPr>
        <p:spPr>
          <a:xfrm>
            <a:off x="197903" y="6553012"/>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dirty="0">
                <a:solidFill>
                  <a:schemeClr val="tx1"/>
                </a:solidFill>
              </a:rPr>
              <a:t>Giornata del Paziente 2025</a:t>
            </a:r>
          </a:p>
        </p:txBody>
      </p:sp>
      <p:pic>
        <p:nvPicPr>
          <p:cNvPr id="5" name="Immagine 4">
            <a:extLst>
              <a:ext uri="{FF2B5EF4-FFF2-40B4-BE49-F238E27FC236}">
                <a16:creationId xmlns:a16="http://schemas.microsoft.com/office/drawing/2014/main" id="{C56B9DC4-2B7A-4A20-8FCC-9F1FE156712E}"/>
              </a:ext>
            </a:extLst>
          </p:cNvPr>
          <p:cNvPicPr>
            <a:picLocks noChangeAspect="1"/>
          </p:cNvPicPr>
          <p:nvPr/>
        </p:nvPicPr>
        <p:blipFill>
          <a:blip r:embed="rId5"/>
          <a:stretch>
            <a:fillRect/>
          </a:stretch>
        </p:blipFill>
        <p:spPr>
          <a:xfrm>
            <a:off x="5924939" y="754867"/>
            <a:ext cx="6156561" cy="5318119"/>
          </a:xfrm>
          <a:prstGeom prst="rect">
            <a:avLst/>
          </a:prstGeom>
        </p:spPr>
      </p:pic>
    </p:spTree>
    <p:extLst>
      <p:ext uri="{BB962C8B-B14F-4D97-AF65-F5344CB8AC3E}">
        <p14:creationId xmlns:p14="http://schemas.microsoft.com/office/powerpoint/2010/main" val="3318408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9BF03DAD-16BD-4BDE-C2E7-4ECA446CD498}"/>
              </a:ext>
            </a:extLst>
          </p:cNvPr>
          <p:cNvSpPr txBox="1"/>
          <p:nvPr/>
        </p:nvSpPr>
        <p:spPr>
          <a:xfrm>
            <a:off x="748310" y="4960758"/>
            <a:ext cx="6796345" cy="1236086"/>
          </a:xfrm>
          <a:prstGeom prst="rect">
            <a:avLst/>
          </a:prstGeom>
          <a:noFill/>
        </p:spPr>
        <p:txBody>
          <a:bodyPr vert="horz" lIns="91440" tIns="45720" rIns="91440" bIns="45720" rtlCol="0" anchor="ctr">
            <a:normAutofit/>
          </a:bodyPr>
          <a:lstStyle/>
          <a:p>
            <a:pPr algn="r">
              <a:lnSpc>
                <a:spcPct val="90000"/>
              </a:lnSpc>
              <a:spcBef>
                <a:spcPct val="0"/>
              </a:spcBef>
              <a:spcAft>
                <a:spcPts val="600"/>
              </a:spcAft>
            </a:pPr>
            <a:r>
              <a:rPr lang="en-US" sz="5600" i="1">
                <a:latin typeface="+mj-lt"/>
                <a:ea typeface="+mj-ea"/>
                <a:cs typeface="+mj-cs"/>
              </a:rPr>
              <a:t>Grazie per l’attenzione!</a:t>
            </a:r>
          </a:p>
        </p:txBody>
      </p:sp>
      <p:pic>
        <p:nvPicPr>
          <p:cNvPr id="2" name="Immagine 1">
            <a:extLst>
              <a:ext uri="{FF2B5EF4-FFF2-40B4-BE49-F238E27FC236}">
                <a16:creationId xmlns:a16="http://schemas.microsoft.com/office/drawing/2014/main" id="{0325EB10-D0A9-4102-F805-947E9AA9CC61}"/>
              </a:ext>
            </a:extLst>
          </p:cNvPr>
          <p:cNvPicPr>
            <a:picLocks noChangeAspect="1"/>
          </p:cNvPicPr>
          <p:nvPr/>
        </p:nvPicPr>
        <p:blipFill>
          <a:blip r:embed="rId3"/>
          <a:srcRect t="17531" r="-1" b="17530"/>
          <a:stretch>
            <a:fillRect/>
          </a:stretch>
        </p:blipFill>
        <p:spPr>
          <a:xfrm>
            <a:off x="320040" y="320040"/>
            <a:ext cx="11548872" cy="4462272"/>
          </a:xfrm>
          <a:prstGeom prst="rect">
            <a:avLst/>
          </a:prstGeom>
        </p:spPr>
      </p:pic>
      <p:cxnSp>
        <p:nvCxnSpPr>
          <p:cNvPr id="49" name="Straight Connector 48">
            <a:extLst>
              <a:ext uri="{FF2B5EF4-FFF2-40B4-BE49-F238E27FC236}">
                <a16:creationId xmlns:a16="http://schemas.microsoft.com/office/drawing/2014/main" id="{8AD2EEB5-F5B4-4BDA-8293-9A997C1299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27285" y="5121601"/>
            <a:ext cx="0" cy="914400"/>
          </a:xfrm>
          <a:prstGeom prst="line">
            <a:avLst/>
          </a:prstGeom>
          <a:ln w="19050">
            <a:solidFill>
              <a:schemeClr val="tx1">
                <a:lumMod val="65000"/>
                <a:lumOff val="35000"/>
                <a:alpha val="80000"/>
              </a:schemeClr>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9FF7FD1C-F3C6-5C81-27E4-3C4750C9864E}"/>
              </a:ext>
            </a:extLst>
          </p:cNvPr>
          <p:cNvPicPr>
            <a:picLocks noChangeAspect="1"/>
          </p:cNvPicPr>
          <p:nvPr/>
        </p:nvPicPr>
        <p:blipFill>
          <a:blip r:embed="rId4"/>
          <a:stretch>
            <a:fillRect/>
          </a:stretch>
        </p:blipFill>
        <p:spPr>
          <a:xfrm rot="10800000" flipV="1">
            <a:off x="7969239" y="4782312"/>
            <a:ext cx="1682050" cy="1682050"/>
          </a:xfrm>
          <a:prstGeom prst="rect">
            <a:avLst/>
          </a:prstGeom>
        </p:spPr>
      </p:pic>
    </p:spTree>
    <p:extLst>
      <p:ext uri="{BB962C8B-B14F-4D97-AF65-F5344CB8AC3E}">
        <p14:creationId xmlns:p14="http://schemas.microsoft.com/office/powerpoint/2010/main" val="1349443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4F4CB06-FC82-41C3-202B-60AF13DB912B}"/>
              </a:ext>
            </a:extLst>
          </p:cNvPr>
          <p:cNvSpPr/>
          <p:nvPr/>
        </p:nvSpPr>
        <p:spPr>
          <a:xfrm>
            <a:off x="155203" y="218461"/>
            <a:ext cx="6653809" cy="923330"/>
          </a:xfrm>
          <a:prstGeom prst="rect">
            <a:avLst/>
          </a:prstGeom>
          <a:noFill/>
          <a:ln>
            <a:noFill/>
          </a:ln>
        </p:spPr>
        <p:txBody>
          <a:bodyPr wrap="none" lIns="91440" tIns="45720" rIns="91440" bIns="45720">
            <a:noAutofit/>
          </a:bodyPr>
          <a:lstStyle/>
          <a:p>
            <a:pPr algn="ctr">
              <a:defRPr/>
            </a:pPr>
            <a:r>
              <a:rPr lang="it-IT" sz="5400" b="1" dirty="0">
                <a:ln w="12700">
                  <a:solidFill>
                    <a:srgbClr val="C00000"/>
                  </a:solidFill>
                  <a:prstDash val="solid"/>
                </a:ln>
                <a:solidFill>
                  <a:srgbClr val="C00000"/>
                </a:solidFill>
                <a:effectLst>
                  <a:outerShdw blurRad="50800" dist="38100" dir="5400000" algn="t" rotWithShape="0">
                    <a:prstClr val="black">
                      <a:alpha val="40000"/>
                    </a:prstClr>
                  </a:outerShdw>
                </a:effectLst>
                <a:latin typeface="Calibri"/>
              </a:rPr>
              <a:t>LABORATORIO CRIMM</a:t>
            </a:r>
          </a:p>
        </p:txBody>
      </p:sp>
      <p:sp>
        <p:nvSpPr>
          <p:cNvPr id="3" name="CasellaDiTesto 2">
            <a:extLst>
              <a:ext uri="{FF2B5EF4-FFF2-40B4-BE49-F238E27FC236}">
                <a16:creationId xmlns:a16="http://schemas.microsoft.com/office/drawing/2014/main" id="{2E900F99-3D77-6607-6215-B1CE39A0F032}"/>
              </a:ext>
            </a:extLst>
          </p:cNvPr>
          <p:cNvSpPr txBox="1"/>
          <p:nvPr/>
        </p:nvSpPr>
        <p:spPr>
          <a:xfrm>
            <a:off x="155203" y="1141791"/>
            <a:ext cx="7346710" cy="369332"/>
          </a:xfrm>
          <a:prstGeom prst="rect">
            <a:avLst/>
          </a:prstGeom>
          <a:noFill/>
        </p:spPr>
        <p:txBody>
          <a:bodyPr wrap="square" rtlCol="0" anchor="ctr">
            <a:spAutoFit/>
          </a:bodyPr>
          <a:lstStyle/>
          <a:p>
            <a:pPr>
              <a:defRPr/>
            </a:pPr>
            <a:r>
              <a:rPr lang="it-IT" dirty="0">
                <a:solidFill>
                  <a:prstClr val="black"/>
                </a:solidFill>
                <a:latin typeface="Calibri"/>
              </a:rPr>
              <a:t>CENTRO DI RICERCA ED INNOVAZIONE PER MALATTIE MIELOPROLIFERATIVE</a:t>
            </a:r>
          </a:p>
        </p:txBody>
      </p:sp>
      <p:sp>
        <p:nvSpPr>
          <p:cNvPr id="5" name="CasellaDiTesto 4">
            <a:extLst>
              <a:ext uri="{FF2B5EF4-FFF2-40B4-BE49-F238E27FC236}">
                <a16:creationId xmlns:a16="http://schemas.microsoft.com/office/drawing/2014/main" id="{A98A47F2-FF26-AAE6-440E-60811399C363}"/>
              </a:ext>
            </a:extLst>
          </p:cNvPr>
          <p:cNvSpPr txBox="1"/>
          <p:nvPr/>
        </p:nvSpPr>
        <p:spPr>
          <a:xfrm>
            <a:off x="7983194" y="3044701"/>
            <a:ext cx="3702296" cy="461665"/>
          </a:xfrm>
          <a:prstGeom prst="rect">
            <a:avLst/>
          </a:prstGeom>
          <a:noFill/>
        </p:spPr>
        <p:txBody>
          <a:bodyPr wrap="square" rtlCol="0">
            <a:spAutoFit/>
          </a:bodyPr>
          <a:lstStyle/>
          <a:p>
            <a:pPr>
              <a:defRPr/>
            </a:pPr>
            <a:r>
              <a:rPr lang="it-IT" sz="2400" b="1" dirty="0">
                <a:ln>
                  <a:solidFill>
                    <a:srgbClr val="C00000"/>
                  </a:solidFill>
                </a:ln>
                <a:solidFill>
                  <a:srgbClr val="C00000"/>
                </a:solidFill>
                <a:latin typeface="Calibri"/>
              </a:rPr>
              <a:t>DIAGNOSTICA e RICERCA</a:t>
            </a:r>
            <a:r>
              <a:rPr lang="it-IT" sz="2400" dirty="0">
                <a:ln>
                  <a:solidFill>
                    <a:srgbClr val="C00000"/>
                  </a:solidFill>
                </a:ln>
                <a:solidFill>
                  <a:srgbClr val="C00000"/>
                </a:solidFill>
                <a:latin typeface="Calibri"/>
              </a:rPr>
              <a:t> </a:t>
            </a:r>
          </a:p>
        </p:txBody>
      </p:sp>
      <p:sp>
        <p:nvSpPr>
          <p:cNvPr id="7" name="CasellaDiTesto 6">
            <a:extLst>
              <a:ext uri="{FF2B5EF4-FFF2-40B4-BE49-F238E27FC236}">
                <a16:creationId xmlns:a16="http://schemas.microsoft.com/office/drawing/2014/main" id="{4E727473-CFF1-F1A9-6D12-8761E796FD19}"/>
              </a:ext>
            </a:extLst>
          </p:cNvPr>
          <p:cNvSpPr txBox="1"/>
          <p:nvPr/>
        </p:nvSpPr>
        <p:spPr>
          <a:xfrm>
            <a:off x="155203" y="2813869"/>
            <a:ext cx="3500581" cy="923330"/>
          </a:xfrm>
          <a:prstGeom prst="rect">
            <a:avLst/>
          </a:prstGeom>
          <a:noFill/>
        </p:spPr>
        <p:txBody>
          <a:bodyPr wrap="square" rtlCol="0">
            <a:spAutoFit/>
          </a:bodyPr>
          <a:lstStyle/>
          <a:p>
            <a:r>
              <a:rPr lang="it-IT" dirty="0"/>
              <a:t>Laboratorio di </a:t>
            </a:r>
            <a:r>
              <a:rPr lang="it-IT" dirty="0" err="1"/>
              <a:t>OncoEmatologia</a:t>
            </a:r>
            <a:r>
              <a:rPr lang="it-IT" dirty="0"/>
              <a:t>:</a:t>
            </a:r>
          </a:p>
          <a:p>
            <a:r>
              <a:rPr lang="it-IT" dirty="0"/>
              <a:t>Onco= tumori</a:t>
            </a:r>
          </a:p>
          <a:p>
            <a:r>
              <a:rPr lang="it-IT" dirty="0"/>
              <a:t>Ematologia= sangue</a:t>
            </a:r>
          </a:p>
        </p:txBody>
      </p:sp>
      <p:sp>
        <p:nvSpPr>
          <p:cNvPr id="10" name="CasellaDiTesto 9">
            <a:extLst>
              <a:ext uri="{FF2B5EF4-FFF2-40B4-BE49-F238E27FC236}">
                <a16:creationId xmlns:a16="http://schemas.microsoft.com/office/drawing/2014/main" id="{2A47D8DB-C201-1412-AD35-4CAC065F440C}"/>
              </a:ext>
            </a:extLst>
          </p:cNvPr>
          <p:cNvSpPr txBox="1"/>
          <p:nvPr/>
        </p:nvSpPr>
        <p:spPr>
          <a:xfrm>
            <a:off x="3769929" y="2819883"/>
            <a:ext cx="3953163" cy="923330"/>
          </a:xfrm>
          <a:prstGeom prst="rect">
            <a:avLst/>
          </a:prstGeom>
          <a:noFill/>
        </p:spPr>
        <p:txBody>
          <a:bodyPr wrap="square" rtlCol="0">
            <a:spAutoFit/>
          </a:bodyPr>
          <a:lstStyle/>
          <a:p>
            <a:pPr marL="285750" indent="-285750">
              <a:buFont typeface="Arial" panose="020B0604020202020204" pitchFamily="34" charset="0"/>
              <a:buChar char="•"/>
            </a:pPr>
            <a:r>
              <a:rPr lang="it-IT" dirty="0"/>
              <a:t>malattie mieloproliferative croniche</a:t>
            </a:r>
          </a:p>
          <a:p>
            <a:pPr marL="285750" indent="-285750">
              <a:buFont typeface="Arial" panose="020B0604020202020204" pitchFamily="34" charset="0"/>
              <a:buChar char="•"/>
            </a:pPr>
            <a:r>
              <a:rPr lang="it-IT" dirty="0" err="1"/>
              <a:t>Mastocitosi</a:t>
            </a:r>
            <a:endParaRPr lang="it-IT" dirty="0"/>
          </a:p>
          <a:p>
            <a:pPr marL="285750" indent="-285750">
              <a:buFont typeface="Arial" panose="020B0604020202020204" pitchFamily="34" charset="0"/>
              <a:buChar char="•"/>
            </a:pPr>
            <a:r>
              <a:rPr lang="it-IT" dirty="0"/>
              <a:t>Leucemia Mieloide Acuta</a:t>
            </a:r>
          </a:p>
        </p:txBody>
      </p:sp>
      <p:sp>
        <p:nvSpPr>
          <p:cNvPr id="18" name="Parentesi graffa aperta 17">
            <a:extLst>
              <a:ext uri="{FF2B5EF4-FFF2-40B4-BE49-F238E27FC236}">
                <a16:creationId xmlns:a16="http://schemas.microsoft.com/office/drawing/2014/main" id="{8DB92459-2851-775D-FBE0-497AD5289550}"/>
              </a:ext>
            </a:extLst>
          </p:cNvPr>
          <p:cNvSpPr/>
          <p:nvPr/>
        </p:nvSpPr>
        <p:spPr>
          <a:xfrm>
            <a:off x="3267857" y="2837986"/>
            <a:ext cx="343561" cy="92333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it-IT"/>
          </a:p>
        </p:txBody>
      </p:sp>
      <p:cxnSp>
        <p:nvCxnSpPr>
          <p:cNvPr id="20" name="Connettore 2 19">
            <a:extLst>
              <a:ext uri="{FF2B5EF4-FFF2-40B4-BE49-F238E27FC236}">
                <a16:creationId xmlns:a16="http://schemas.microsoft.com/office/drawing/2014/main" id="{D64D4938-15A3-BE49-CA3E-2CAE1786B78C}"/>
              </a:ext>
            </a:extLst>
          </p:cNvPr>
          <p:cNvCxnSpPr/>
          <p:nvPr/>
        </p:nvCxnSpPr>
        <p:spPr>
          <a:xfrm>
            <a:off x="7501913" y="3297382"/>
            <a:ext cx="43410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1" name="Segnaposto contenuto 4">
            <a:extLst>
              <a:ext uri="{FF2B5EF4-FFF2-40B4-BE49-F238E27FC236}">
                <a16:creationId xmlns:a16="http://schemas.microsoft.com/office/drawing/2014/main" id="{704BE16A-D603-DF1B-6360-B4DDD8C24116}"/>
              </a:ext>
            </a:extLst>
          </p:cNvPr>
          <p:cNvPicPr>
            <a:picLocks noChangeAspect="1"/>
          </p:cNvPicPr>
          <p:nvPr/>
        </p:nvPicPr>
        <p:blipFill rotWithShape="1">
          <a:blip r:embed="rId3">
            <a:extLst>
              <a:ext uri="{28A0092B-C50C-407E-A947-70E740481C1C}">
                <a14:useLocalDpi xmlns:a14="http://schemas.microsoft.com/office/drawing/2010/main" val="0"/>
              </a:ext>
            </a:extLst>
          </a:blip>
          <a:srcRect b="73116"/>
          <a:stretch/>
        </p:blipFill>
        <p:spPr>
          <a:xfrm>
            <a:off x="105898" y="5181430"/>
            <a:ext cx="3376209" cy="768106"/>
          </a:xfrm>
          <a:prstGeom prst="rect">
            <a:avLst/>
          </a:prstGeom>
        </p:spPr>
      </p:pic>
      <p:pic>
        <p:nvPicPr>
          <p:cNvPr id="22" name="Segnaposto contenuto 4">
            <a:extLst>
              <a:ext uri="{FF2B5EF4-FFF2-40B4-BE49-F238E27FC236}">
                <a16:creationId xmlns:a16="http://schemas.microsoft.com/office/drawing/2014/main" id="{7D8E2915-4A9F-DA65-9A76-8B16FC4E359E}"/>
              </a:ext>
            </a:extLst>
          </p:cNvPr>
          <p:cNvPicPr>
            <a:picLocks noChangeAspect="1"/>
          </p:cNvPicPr>
          <p:nvPr/>
        </p:nvPicPr>
        <p:blipFill rotWithShape="1">
          <a:blip r:embed="rId3">
            <a:extLst>
              <a:ext uri="{28A0092B-C50C-407E-A947-70E740481C1C}">
                <a14:useLocalDpi xmlns:a14="http://schemas.microsoft.com/office/drawing/2010/main" val="0"/>
              </a:ext>
            </a:extLst>
          </a:blip>
          <a:srcRect t="73291"/>
          <a:stretch/>
        </p:blipFill>
        <p:spPr>
          <a:xfrm>
            <a:off x="6582884" y="5344974"/>
            <a:ext cx="3376209" cy="763120"/>
          </a:xfrm>
          <a:prstGeom prst="rect">
            <a:avLst/>
          </a:prstGeom>
        </p:spPr>
      </p:pic>
      <p:pic>
        <p:nvPicPr>
          <p:cNvPr id="23" name="Segnaposto contenuto 4">
            <a:extLst>
              <a:ext uri="{FF2B5EF4-FFF2-40B4-BE49-F238E27FC236}">
                <a16:creationId xmlns:a16="http://schemas.microsoft.com/office/drawing/2014/main" id="{678F9B0A-AAE4-EA09-8908-F848A61977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505" b="49286"/>
          <a:stretch/>
        </p:blipFill>
        <p:spPr>
          <a:xfrm>
            <a:off x="3406401" y="5344974"/>
            <a:ext cx="3194289" cy="627383"/>
          </a:xfrm>
          <a:prstGeom prst="rect">
            <a:avLst/>
          </a:prstGeom>
        </p:spPr>
      </p:pic>
      <p:pic>
        <p:nvPicPr>
          <p:cNvPr id="24" name="Segnaposto contenuto 4">
            <a:extLst>
              <a:ext uri="{FF2B5EF4-FFF2-40B4-BE49-F238E27FC236}">
                <a16:creationId xmlns:a16="http://schemas.microsoft.com/office/drawing/2014/main" id="{2B1516B7-F0C8-AC96-A004-4983EEA03A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59" r="40467" b="27313"/>
          <a:stretch/>
        </p:blipFill>
        <p:spPr>
          <a:xfrm>
            <a:off x="9901193" y="5330042"/>
            <a:ext cx="1969161" cy="650204"/>
          </a:xfrm>
          <a:prstGeom prst="rect">
            <a:avLst/>
          </a:prstGeom>
        </p:spPr>
      </p:pic>
      <p:sp>
        <p:nvSpPr>
          <p:cNvPr id="6" name="Segnaposto testo 4">
            <a:extLst>
              <a:ext uri="{FF2B5EF4-FFF2-40B4-BE49-F238E27FC236}">
                <a16:creationId xmlns:a16="http://schemas.microsoft.com/office/drawing/2014/main" id="{5C5B688F-26F9-81DF-0547-A30C39CBAC06}"/>
              </a:ext>
            </a:extLst>
          </p:cNvPr>
          <p:cNvSpPr txBox="1">
            <a:spLocks/>
          </p:cNvSpPr>
          <p:nvPr/>
        </p:nvSpPr>
        <p:spPr>
          <a:xfrm>
            <a:off x="154654" y="6474010"/>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dirty="0">
                <a:solidFill>
                  <a:schemeClr val="tx1"/>
                </a:solidFill>
              </a:rPr>
              <a:t>Giornata del Paziente 2025</a:t>
            </a:r>
          </a:p>
        </p:txBody>
      </p:sp>
    </p:spTree>
    <p:extLst>
      <p:ext uri="{BB962C8B-B14F-4D97-AF65-F5344CB8AC3E}">
        <p14:creationId xmlns:p14="http://schemas.microsoft.com/office/powerpoint/2010/main" val="59059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55C53C13-7CBA-94B4-4FA5-11735F73DF26}"/>
              </a:ext>
            </a:extLst>
          </p:cNvPr>
          <p:cNvSpPr txBox="1"/>
          <p:nvPr/>
        </p:nvSpPr>
        <p:spPr>
          <a:xfrm>
            <a:off x="2073372" y="6209988"/>
            <a:ext cx="9853256" cy="625238"/>
          </a:xfrm>
          <a:prstGeom prst="rect">
            <a:avLst/>
          </a:prstGeom>
        </p:spPr>
        <p:txBody>
          <a:bodyPr vert="horz" lIns="91440" tIns="45720" rIns="91440" bIns="45720" rtlCol="0">
            <a:normAutofit/>
          </a:bodyPr>
          <a:lstStyle/>
          <a:p>
            <a:pPr>
              <a:lnSpc>
                <a:spcPct val="90000"/>
              </a:lnSpc>
              <a:spcAft>
                <a:spcPts val="600"/>
              </a:spcAft>
            </a:pPr>
            <a:r>
              <a:rPr lang="en-US" dirty="0"/>
              <a:t>E’ </a:t>
            </a:r>
            <a:r>
              <a:rPr lang="en-US" dirty="0" err="1"/>
              <a:t>r</a:t>
            </a:r>
            <a:r>
              <a:rPr lang="en-US" b="0" i="0" dirty="0" err="1">
                <a:effectLst/>
              </a:rPr>
              <a:t>esponsabile</a:t>
            </a:r>
            <a:r>
              <a:rPr lang="en-US" b="0" i="0" dirty="0">
                <a:effectLst/>
              </a:rPr>
              <a:t> di </a:t>
            </a:r>
            <a:r>
              <a:rPr lang="en-US" b="0" i="0" dirty="0" err="1">
                <a:effectLst/>
              </a:rPr>
              <a:t>tutte</a:t>
            </a:r>
            <a:r>
              <a:rPr lang="en-US" b="0" i="0" dirty="0">
                <a:effectLst/>
              </a:rPr>
              <a:t> le </a:t>
            </a:r>
            <a:r>
              <a:rPr lang="en-US" b="0" i="0" dirty="0" err="1">
                <a:effectLst/>
              </a:rPr>
              <a:t>informazioni</a:t>
            </a:r>
            <a:r>
              <a:rPr lang="en-US" b="0" i="0" dirty="0">
                <a:effectLst/>
              </a:rPr>
              <a:t> </a:t>
            </a:r>
            <a:r>
              <a:rPr lang="en-US" b="0" i="0" dirty="0" err="1">
                <a:effectLst/>
              </a:rPr>
              <a:t>ereditarie</a:t>
            </a:r>
            <a:r>
              <a:rPr lang="en-US" b="0" i="0" dirty="0">
                <a:effectLst/>
              </a:rPr>
              <a:t> per </a:t>
            </a:r>
            <a:r>
              <a:rPr lang="en-US" b="0" i="0" dirty="0" err="1">
                <a:effectLst/>
              </a:rPr>
              <a:t>definire</a:t>
            </a:r>
            <a:r>
              <a:rPr lang="en-US" b="0" i="0" dirty="0">
                <a:effectLst/>
              </a:rPr>
              <a:t> i </a:t>
            </a:r>
            <a:r>
              <a:rPr lang="en-US" b="0" i="0" dirty="0" err="1">
                <a:effectLst/>
              </a:rPr>
              <a:t>caratteri</a:t>
            </a:r>
            <a:r>
              <a:rPr lang="en-US" b="0" i="0" dirty="0">
                <a:effectLst/>
              </a:rPr>
              <a:t> di un </a:t>
            </a:r>
            <a:r>
              <a:rPr lang="en-US" b="0" i="0" dirty="0" err="1">
                <a:effectLst/>
              </a:rPr>
              <a:t>organismo</a:t>
            </a:r>
            <a:r>
              <a:rPr lang="en-US" b="0" i="0" dirty="0">
                <a:effectLst/>
              </a:rPr>
              <a:t> </a:t>
            </a:r>
            <a:r>
              <a:rPr lang="en-US" b="0" i="0" dirty="0" err="1">
                <a:effectLst/>
              </a:rPr>
              <a:t>vivente</a:t>
            </a:r>
            <a:r>
              <a:rPr lang="en-US" b="0" i="0" dirty="0">
                <a:effectLst/>
              </a:rPr>
              <a:t>, </a:t>
            </a:r>
            <a:r>
              <a:rPr lang="en-US" b="0" i="0" dirty="0" err="1">
                <a:effectLst/>
              </a:rPr>
              <a:t>dalle</a:t>
            </a:r>
            <a:r>
              <a:rPr lang="en-US" b="0" i="0" dirty="0">
                <a:effectLst/>
              </a:rPr>
              <a:t> </a:t>
            </a:r>
            <a:r>
              <a:rPr lang="en-US" b="0" i="0" dirty="0" err="1">
                <a:effectLst/>
              </a:rPr>
              <a:t>piante</a:t>
            </a:r>
            <a:r>
              <a:rPr lang="en-US" b="0" i="0" dirty="0">
                <a:effectLst/>
              </a:rPr>
              <a:t> </a:t>
            </a:r>
            <a:r>
              <a:rPr lang="en-US" b="0" i="0" dirty="0" err="1">
                <a:effectLst/>
              </a:rPr>
              <a:t>agli</a:t>
            </a:r>
            <a:r>
              <a:rPr lang="en-US" b="0" i="0" dirty="0">
                <a:effectLst/>
              </a:rPr>
              <a:t> </a:t>
            </a:r>
            <a:r>
              <a:rPr lang="en-US" b="0" i="0" dirty="0" err="1">
                <a:effectLst/>
              </a:rPr>
              <a:t>animali</a:t>
            </a:r>
            <a:r>
              <a:rPr lang="en-US" b="0" i="0" dirty="0">
                <a:effectLst/>
              </a:rPr>
              <a:t>, </a:t>
            </a:r>
            <a:r>
              <a:rPr lang="en-US" b="0" i="0" dirty="0" err="1">
                <a:effectLst/>
              </a:rPr>
              <a:t>fino</a:t>
            </a:r>
            <a:r>
              <a:rPr lang="en-US" b="0" i="0" dirty="0">
                <a:effectLst/>
              </a:rPr>
              <a:t> ai </a:t>
            </a:r>
            <a:r>
              <a:rPr lang="en-US" b="0" i="0" dirty="0" err="1">
                <a:effectLst/>
              </a:rPr>
              <a:t>batteri</a:t>
            </a:r>
            <a:endParaRPr lang="en-US" dirty="0"/>
          </a:p>
        </p:txBody>
      </p:sp>
      <p:pic>
        <p:nvPicPr>
          <p:cNvPr id="6" name="Immagine 5" descr="Immagine che contiene stazionario, catena, grafica vettoriale&#10;&#10;Descrizione generata automaticamente">
            <a:extLst>
              <a:ext uri="{FF2B5EF4-FFF2-40B4-BE49-F238E27FC236}">
                <a16:creationId xmlns:a16="http://schemas.microsoft.com/office/drawing/2014/main" id="{A6313F1A-9B0E-A5B9-18D5-216D856C3D4B}"/>
              </a:ext>
            </a:extLst>
          </p:cNvPr>
          <p:cNvPicPr>
            <a:picLocks noChangeAspect="1"/>
          </p:cNvPicPr>
          <p:nvPr/>
        </p:nvPicPr>
        <p:blipFill rotWithShape="1">
          <a:blip r:embed="rId3">
            <a:extLst>
              <a:ext uri="{28A0092B-C50C-407E-A947-70E740481C1C}">
                <a14:useLocalDpi xmlns:a14="http://schemas.microsoft.com/office/drawing/2010/main" val="0"/>
              </a:ext>
            </a:extLst>
          </a:blip>
          <a:srcRect l="803" r="1" b="1"/>
          <a:stretch/>
        </p:blipFill>
        <p:spPr>
          <a:xfrm>
            <a:off x="7000000" y="2192188"/>
            <a:ext cx="4223362" cy="3406030"/>
          </a:xfrm>
          <a:prstGeom prst="rect">
            <a:avLst/>
          </a:prstGeom>
          <a:effectLst/>
        </p:spPr>
      </p:pic>
      <p:sp>
        <p:nvSpPr>
          <p:cNvPr id="2" name="CasellaDiTesto 1">
            <a:extLst>
              <a:ext uri="{FF2B5EF4-FFF2-40B4-BE49-F238E27FC236}">
                <a16:creationId xmlns:a16="http://schemas.microsoft.com/office/drawing/2014/main" id="{B41DBCE3-040F-6D6A-4D49-D0F47F3BD0AE}"/>
              </a:ext>
            </a:extLst>
          </p:cNvPr>
          <p:cNvSpPr txBox="1"/>
          <p:nvPr/>
        </p:nvSpPr>
        <p:spPr>
          <a:xfrm>
            <a:off x="382495" y="152769"/>
            <a:ext cx="6280030" cy="369332"/>
          </a:xfrm>
          <a:prstGeom prst="rect">
            <a:avLst/>
          </a:prstGeom>
          <a:noFill/>
        </p:spPr>
        <p:txBody>
          <a:bodyPr wrap="square" rtlCol="0">
            <a:spAutoFit/>
          </a:bodyPr>
          <a:lstStyle/>
          <a:p>
            <a:r>
              <a:rPr lang="it-IT" dirty="0"/>
              <a:t>MA PRIMA DI ENTRARE NEL VIVO DI QUESTA CHIACCHIERATA….</a:t>
            </a:r>
          </a:p>
        </p:txBody>
      </p:sp>
      <p:sp>
        <p:nvSpPr>
          <p:cNvPr id="3" name="CasellaDiTesto 2">
            <a:extLst>
              <a:ext uri="{FF2B5EF4-FFF2-40B4-BE49-F238E27FC236}">
                <a16:creationId xmlns:a16="http://schemas.microsoft.com/office/drawing/2014/main" id="{C2D5A3D5-32AC-D1EF-5881-27BA6D83E125}"/>
              </a:ext>
            </a:extLst>
          </p:cNvPr>
          <p:cNvSpPr txBox="1"/>
          <p:nvPr/>
        </p:nvSpPr>
        <p:spPr>
          <a:xfrm>
            <a:off x="382495" y="776224"/>
            <a:ext cx="3667037" cy="538609"/>
          </a:xfrm>
          <a:prstGeom prst="rect">
            <a:avLst/>
          </a:prstGeom>
          <a:noFill/>
        </p:spPr>
        <p:txBody>
          <a:bodyPr wrap="square" rtlCol="0">
            <a:spAutoFit/>
          </a:bodyPr>
          <a:lstStyle/>
          <a:p>
            <a:r>
              <a:rPr lang="it-IT" sz="2900" dirty="0">
                <a:solidFill>
                  <a:srgbClr val="C00000"/>
                </a:solidFill>
                <a:latin typeface="+mj-lt"/>
                <a:ea typeface="+mj-ea"/>
                <a:cs typeface="+mj-cs"/>
              </a:rPr>
              <a:t>Che cosa è il DNA?</a:t>
            </a:r>
          </a:p>
        </p:txBody>
      </p:sp>
      <p:sp>
        <p:nvSpPr>
          <p:cNvPr id="5" name="Segnaposto testo 4">
            <a:extLst>
              <a:ext uri="{FF2B5EF4-FFF2-40B4-BE49-F238E27FC236}">
                <a16:creationId xmlns:a16="http://schemas.microsoft.com/office/drawing/2014/main" id="{CD3C1530-1412-89C9-BB6C-54E8FE41CE62}"/>
              </a:ext>
            </a:extLst>
          </p:cNvPr>
          <p:cNvSpPr txBox="1">
            <a:spLocks/>
          </p:cNvSpPr>
          <p:nvPr/>
        </p:nvSpPr>
        <p:spPr>
          <a:xfrm>
            <a:off x="0" y="6553012"/>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dirty="0">
                <a:solidFill>
                  <a:schemeClr val="tx1"/>
                </a:solidFill>
              </a:rPr>
              <a:t>Giornata del Paziente 2025</a:t>
            </a:r>
          </a:p>
        </p:txBody>
      </p:sp>
      <p:pic>
        <p:nvPicPr>
          <p:cNvPr id="7" name="Immagine 6">
            <a:extLst>
              <a:ext uri="{FF2B5EF4-FFF2-40B4-BE49-F238E27FC236}">
                <a16:creationId xmlns:a16="http://schemas.microsoft.com/office/drawing/2014/main" id="{8726FA62-F200-4CC6-B633-D7F70BB57323}"/>
              </a:ext>
            </a:extLst>
          </p:cNvPr>
          <p:cNvPicPr>
            <a:picLocks noChangeAspect="1"/>
          </p:cNvPicPr>
          <p:nvPr/>
        </p:nvPicPr>
        <p:blipFill rotWithShape="1">
          <a:blip r:embed="rId4"/>
          <a:srcRect r="15240"/>
          <a:stretch/>
        </p:blipFill>
        <p:spPr>
          <a:xfrm>
            <a:off x="629818" y="1406966"/>
            <a:ext cx="5322964" cy="4715531"/>
          </a:xfrm>
          <a:prstGeom prst="rect">
            <a:avLst/>
          </a:prstGeom>
        </p:spPr>
      </p:pic>
      <p:sp>
        <p:nvSpPr>
          <p:cNvPr id="11" name="CasellaDiTesto 10">
            <a:extLst>
              <a:ext uri="{FF2B5EF4-FFF2-40B4-BE49-F238E27FC236}">
                <a16:creationId xmlns:a16="http://schemas.microsoft.com/office/drawing/2014/main" id="{FCFAA41A-B248-40E9-93EA-F88181D51D0A}"/>
              </a:ext>
            </a:extLst>
          </p:cNvPr>
          <p:cNvSpPr txBox="1"/>
          <p:nvPr/>
        </p:nvSpPr>
        <p:spPr>
          <a:xfrm>
            <a:off x="3522510" y="878576"/>
            <a:ext cx="6954981" cy="369332"/>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a:t> molecola che contiene le istruzioni genetiche per tutti gli esseri viventi</a:t>
            </a:r>
          </a:p>
        </p:txBody>
      </p:sp>
      <p:sp>
        <p:nvSpPr>
          <p:cNvPr id="12" name="CasellaDiTesto 11">
            <a:extLst>
              <a:ext uri="{FF2B5EF4-FFF2-40B4-BE49-F238E27FC236}">
                <a16:creationId xmlns:a16="http://schemas.microsoft.com/office/drawing/2014/main" id="{0ACF3D60-50DD-43DB-A983-24FF204B1DD1}"/>
              </a:ext>
            </a:extLst>
          </p:cNvPr>
          <p:cNvSpPr txBox="1"/>
          <p:nvPr/>
        </p:nvSpPr>
        <p:spPr>
          <a:xfrm>
            <a:off x="8802295" y="1792078"/>
            <a:ext cx="670376" cy="400110"/>
          </a:xfrm>
          <a:prstGeom prst="rect">
            <a:avLst/>
          </a:prstGeom>
          <a:noFill/>
        </p:spPr>
        <p:txBody>
          <a:bodyPr wrap="none" rtlCol="0">
            <a:spAutoFit/>
          </a:bodyPr>
          <a:lstStyle/>
          <a:p>
            <a:r>
              <a:rPr lang="it-IT" sz="2000" b="1" dirty="0"/>
              <a:t>DNA</a:t>
            </a:r>
          </a:p>
        </p:txBody>
      </p:sp>
    </p:spTree>
    <p:extLst>
      <p:ext uri="{BB962C8B-B14F-4D97-AF65-F5344CB8AC3E}">
        <p14:creationId xmlns:p14="http://schemas.microsoft.com/office/powerpoint/2010/main" val="792225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57833A8-3EEB-DF69-CEA5-8B34985602FA}"/>
              </a:ext>
            </a:extLst>
          </p:cNvPr>
          <p:cNvPicPr>
            <a:picLocks noChangeAspect="1"/>
          </p:cNvPicPr>
          <p:nvPr/>
        </p:nvPicPr>
        <p:blipFill rotWithShape="1">
          <a:blip r:embed="rId3">
            <a:extLst>
              <a:ext uri="{28A0092B-C50C-407E-A947-70E740481C1C}">
                <a14:useLocalDpi xmlns:a14="http://schemas.microsoft.com/office/drawing/2010/main" val="0"/>
              </a:ext>
            </a:extLst>
          </a:blip>
          <a:srcRect t="21339" r="-2" b="-2"/>
          <a:stretch/>
        </p:blipFill>
        <p:spPr>
          <a:xfrm>
            <a:off x="6305845" y="1255085"/>
            <a:ext cx="5294716" cy="2603062"/>
          </a:xfrm>
          <a:prstGeom prst="rect">
            <a:avLst/>
          </a:prstGeom>
        </p:spPr>
      </p:pic>
      <p:pic>
        <p:nvPicPr>
          <p:cNvPr id="11" name="Immagine 10">
            <a:extLst>
              <a:ext uri="{FF2B5EF4-FFF2-40B4-BE49-F238E27FC236}">
                <a16:creationId xmlns:a16="http://schemas.microsoft.com/office/drawing/2014/main" id="{422B220A-7B57-6CB2-C630-476D31F54BF6}"/>
              </a:ext>
            </a:extLst>
          </p:cNvPr>
          <p:cNvPicPr>
            <a:picLocks noChangeAspect="1"/>
          </p:cNvPicPr>
          <p:nvPr/>
        </p:nvPicPr>
        <p:blipFill rotWithShape="1">
          <a:blip r:embed="rId4">
            <a:extLst>
              <a:ext uri="{28A0092B-C50C-407E-A947-70E740481C1C}">
                <a14:useLocalDpi xmlns:a14="http://schemas.microsoft.com/office/drawing/2010/main" val="0"/>
              </a:ext>
            </a:extLst>
          </a:blip>
          <a:srcRect t="13180" r="-2" b="7161"/>
          <a:stretch/>
        </p:blipFill>
        <p:spPr>
          <a:xfrm>
            <a:off x="748122" y="3324214"/>
            <a:ext cx="5294715" cy="2815272"/>
          </a:xfrm>
          <a:prstGeom prst="rect">
            <a:avLst/>
          </a:prstGeom>
        </p:spPr>
      </p:pic>
      <p:pic>
        <p:nvPicPr>
          <p:cNvPr id="43" name="Immagine 42">
            <a:extLst>
              <a:ext uri="{FF2B5EF4-FFF2-40B4-BE49-F238E27FC236}">
                <a16:creationId xmlns:a16="http://schemas.microsoft.com/office/drawing/2014/main" id="{228DE446-A5BF-1618-50C9-25B9FD9508B1}"/>
              </a:ext>
            </a:extLst>
          </p:cNvPr>
          <p:cNvPicPr>
            <a:picLocks noChangeAspect="1"/>
          </p:cNvPicPr>
          <p:nvPr/>
        </p:nvPicPr>
        <p:blipFill>
          <a:blip r:embed="rId5"/>
          <a:stretch>
            <a:fillRect/>
          </a:stretch>
        </p:blipFill>
        <p:spPr>
          <a:xfrm>
            <a:off x="2213133" y="980377"/>
            <a:ext cx="2274246" cy="1222621"/>
          </a:xfrm>
          <a:prstGeom prst="rect">
            <a:avLst/>
          </a:prstGeom>
        </p:spPr>
      </p:pic>
      <p:pic>
        <p:nvPicPr>
          <p:cNvPr id="25" name="Immagine 24">
            <a:extLst>
              <a:ext uri="{FF2B5EF4-FFF2-40B4-BE49-F238E27FC236}">
                <a16:creationId xmlns:a16="http://schemas.microsoft.com/office/drawing/2014/main" id="{47CA436A-BA67-B565-C5D0-834FA803A7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940" b="1"/>
          <a:stretch/>
        </p:blipFill>
        <p:spPr>
          <a:xfrm rot="16200000">
            <a:off x="3235278" y="2042106"/>
            <a:ext cx="828000" cy="1029021"/>
          </a:xfrm>
          <a:prstGeom prst="rect">
            <a:avLst/>
          </a:prstGeom>
        </p:spPr>
      </p:pic>
      <p:cxnSp>
        <p:nvCxnSpPr>
          <p:cNvPr id="44" name="Connettore 2 43">
            <a:extLst>
              <a:ext uri="{FF2B5EF4-FFF2-40B4-BE49-F238E27FC236}">
                <a16:creationId xmlns:a16="http://schemas.microsoft.com/office/drawing/2014/main" id="{C52A9DCB-3822-B747-FB60-09D38B4DB39D}"/>
              </a:ext>
            </a:extLst>
          </p:cNvPr>
          <p:cNvCxnSpPr>
            <a:cxnSpLocks/>
          </p:cNvCxnSpPr>
          <p:nvPr/>
        </p:nvCxnSpPr>
        <p:spPr>
          <a:xfrm>
            <a:off x="3350256" y="2025198"/>
            <a:ext cx="0" cy="355600"/>
          </a:xfrm>
          <a:prstGeom prst="straightConnector1">
            <a:avLst/>
          </a:prstGeom>
          <a:ln w="57150">
            <a:solidFill>
              <a:srgbClr val="1741F1"/>
            </a:solidFill>
            <a:tailEnd type="triangle"/>
          </a:ln>
        </p:spPr>
        <p:style>
          <a:lnRef idx="3">
            <a:schemeClr val="accent1"/>
          </a:lnRef>
          <a:fillRef idx="0">
            <a:schemeClr val="accent1"/>
          </a:fillRef>
          <a:effectRef idx="2">
            <a:schemeClr val="accent1"/>
          </a:effectRef>
          <a:fontRef idx="minor">
            <a:schemeClr val="tx1"/>
          </a:fontRef>
        </p:style>
      </p:cxnSp>
      <p:cxnSp>
        <p:nvCxnSpPr>
          <p:cNvPr id="17" name="Connettore 2 16">
            <a:extLst>
              <a:ext uri="{FF2B5EF4-FFF2-40B4-BE49-F238E27FC236}">
                <a16:creationId xmlns:a16="http://schemas.microsoft.com/office/drawing/2014/main" id="{C7B6B5EB-EF09-1DC5-E2CE-1954A992ED00}"/>
              </a:ext>
            </a:extLst>
          </p:cNvPr>
          <p:cNvCxnSpPr>
            <a:cxnSpLocks/>
          </p:cNvCxnSpPr>
          <p:nvPr/>
        </p:nvCxnSpPr>
        <p:spPr>
          <a:xfrm>
            <a:off x="3350256" y="2900159"/>
            <a:ext cx="0" cy="355600"/>
          </a:xfrm>
          <a:prstGeom prst="straightConnector1">
            <a:avLst/>
          </a:prstGeom>
          <a:ln w="57150">
            <a:solidFill>
              <a:srgbClr val="1741F1"/>
            </a:solidFill>
            <a:tailEnd type="triangle"/>
          </a:ln>
        </p:spPr>
        <p:style>
          <a:lnRef idx="3">
            <a:schemeClr val="accent1"/>
          </a:lnRef>
          <a:fillRef idx="0">
            <a:schemeClr val="accent1"/>
          </a:fillRef>
          <a:effectRef idx="2">
            <a:schemeClr val="accent1"/>
          </a:effectRef>
          <a:fontRef idx="minor">
            <a:schemeClr val="tx1"/>
          </a:fontRef>
        </p:style>
      </p:cxnSp>
      <p:sp>
        <p:nvSpPr>
          <p:cNvPr id="45" name="CasellaDiTesto 44">
            <a:extLst>
              <a:ext uri="{FF2B5EF4-FFF2-40B4-BE49-F238E27FC236}">
                <a16:creationId xmlns:a16="http://schemas.microsoft.com/office/drawing/2014/main" id="{6260048B-8B6A-EB9C-4EF9-C5F444670F65}"/>
              </a:ext>
            </a:extLst>
          </p:cNvPr>
          <p:cNvSpPr txBox="1"/>
          <p:nvPr/>
        </p:nvSpPr>
        <p:spPr>
          <a:xfrm>
            <a:off x="7513608" y="4235570"/>
            <a:ext cx="3140014" cy="1754326"/>
          </a:xfrm>
          <a:prstGeom prst="rect">
            <a:avLst/>
          </a:prstGeom>
          <a:noFill/>
        </p:spPr>
        <p:txBody>
          <a:bodyPr wrap="square" rtlCol="0">
            <a:spAutoFit/>
          </a:bodyPr>
          <a:lstStyle/>
          <a:p>
            <a:pPr marL="285750" indent="-285750">
              <a:buFontTx/>
              <a:buChar char="-"/>
            </a:pPr>
            <a:r>
              <a:rPr lang="it-IT" dirty="0"/>
              <a:t>Colore dei </a:t>
            </a:r>
            <a:r>
              <a:rPr lang="it-IT" dirty="0" err="1"/>
              <a:t>capelli,occhi,pelle</a:t>
            </a:r>
            <a:endParaRPr lang="it-IT" dirty="0"/>
          </a:p>
          <a:p>
            <a:pPr marL="285750" indent="-285750">
              <a:buFontTx/>
              <a:buChar char="-"/>
            </a:pPr>
            <a:r>
              <a:rPr lang="it-IT" dirty="0"/>
              <a:t>Statura</a:t>
            </a:r>
          </a:p>
          <a:p>
            <a:pPr marL="285750" indent="-285750">
              <a:buFontTx/>
              <a:buChar char="-"/>
            </a:pPr>
            <a:r>
              <a:rPr lang="it-IT" dirty="0"/>
              <a:t>Respirare</a:t>
            </a:r>
          </a:p>
          <a:p>
            <a:pPr marL="285750" indent="-285750">
              <a:buFontTx/>
              <a:buChar char="-"/>
            </a:pPr>
            <a:r>
              <a:rPr lang="it-IT" dirty="0"/>
              <a:t>Digerire</a:t>
            </a:r>
          </a:p>
          <a:p>
            <a:pPr marL="285750" indent="-285750">
              <a:buFontTx/>
              <a:buChar char="-"/>
            </a:pPr>
            <a:r>
              <a:rPr lang="it-IT" dirty="0" err="1"/>
              <a:t>Ecc</a:t>
            </a:r>
            <a:r>
              <a:rPr lang="it-IT" dirty="0"/>
              <a:t>….</a:t>
            </a:r>
          </a:p>
          <a:p>
            <a:pPr marL="285750" indent="-285750">
              <a:buFontTx/>
              <a:buChar char="-"/>
            </a:pPr>
            <a:endParaRPr lang="it-IT" dirty="0"/>
          </a:p>
        </p:txBody>
      </p:sp>
      <p:sp>
        <p:nvSpPr>
          <p:cNvPr id="6" name="Segnaposto testo 4">
            <a:extLst>
              <a:ext uri="{FF2B5EF4-FFF2-40B4-BE49-F238E27FC236}">
                <a16:creationId xmlns:a16="http://schemas.microsoft.com/office/drawing/2014/main" id="{907DA440-BA22-F069-70F8-139F76DD8A4D}"/>
              </a:ext>
            </a:extLst>
          </p:cNvPr>
          <p:cNvSpPr txBox="1">
            <a:spLocks/>
          </p:cNvSpPr>
          <p:nvPr/>
        </p:nvSpPr>
        <p:spPr>
          <a:xfrm>
            <a:off x="67112" y="6553012"/>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dirty="0">
                <a:solidFill>
                  <a:schemeClr val="tx1"/>
                </a:solidFill>
              </a:rPr>
              <a:t>Giornata del Paziente 2025</a:t>
            </a:r>
          </a:p>
        </p:txBody>
      </p:sp>
      <p:sp>
        <p:nvSpPr>
          <p:cNvPr id="14" name="CasellaDiTesto 13">
            <a:extLst>
              <a:ext uri="{FF2B5EF4-FFF2-40B4-BE49-F238E27FC236}">
                <a16:creationId xmlns:a16="http://schemas.microsoft.com/office/drawing/2014/main" id="{EEE30674-613B-4B30-BA04-7819A107C4D8}"/>
              </a:ext>
            </a:extLst>
          </p:cNvPr>
          <p:cNvSpPr txBox="1"/>
          <p:nvPr/>
        </p:nvSpPr>
        <p:spPr>
          <a:xfrm>
            <a:off x="672855" y="212758"/>
            <a:ext cx="3667037" cy="538609"/>
          </a:xfrm>
          <a:prstGeom prst="rect">
            <a:avLst/>
          </a:prstGeom>
          <a:noFill/>
        </p:spPr>
        <p:txBody>
          <a:bodyPr wrap="square" rtlCol="0">
            <a:spAutoFit/>
          </a:bodyPr>
          <a:lstStyle/>
          <a:p>
            <a:r>
              <a:rPr lang="it-IT" sz="2900" dirty="0">
                <a:solidFill>
                  <a:srgbClr val="C00000"/>
                </a:solidFill>
                <a:latin typeface="+mj-lt"/>
                <a:ea typeface="+mj-ea"/>
                <a:cs typeface="+mj-cs"/>
              </a:rPr>
              <a:t>A cosa serve il DNA?</a:t>
            </a:r>
          </a:p>
        </p:txBody>
      </p:sp>
    </p:spTree>
    <p:extLst>
      <p:ext uri="{BB962C8B-B14F-4D97-AF65-F5344CB8AC3E}">
        <p14:creationId xmlns:p14="http://schemas.microsoft.com/office/powerpoint/2010/main" val="517810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a:extLst>
              <a:ext uri="{FF2B5EF4-FFF2-40B4-BE49-F238E27FC236}">
                <a16:creationId xmlns:a16="http://schemas.microsoft.com/office/drawing/2014/main" id="{D267F8F4-BA92-B92C-2346-C7CCD4290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710" y="1081503"/>
            <a:ext cx="2890982" cy="2639784"/>
          </a:xfrm>
          <a:prstGeom prst="rect">
            <a:avLst/>
          </a:prstGeom>
        </p:spPr>
      </p:pic>
      <p:pic>
        <p:nvPicPr>
          <p:cNvPr id="5" name="Segnaposto contenuto 4" descr="Immagine che contiene testo, disegnoatratteggio&#10;&#10;Descrizione generata automaticamente">
            <a:extLst>
              <a:ext uri="{FF2B5EF4-FFF2-40B4-BE49-F238E27FC236}">
                <a16:creationId xmlns:a16="http://schemas.microsoft.com/office/drawing/2014/main" id="{16A96D6E-BADF-8E80-CE1E-CB83F1AF552A}"/>
              </a:ext>
            </a:extLst>
          </p:cNvPr>
          <p:cNvPicPr>
            <a:picLocks noChangeAspect="1"/>
          </p:cNvPicPr>
          <p:nvPr/>
        </p:nvPicPr>
        <p:blipFill rotWithShape="1">
          <a:blip r:embed="rId4">
            <a:extLst>
              <a:ext uri="{28A0092B-C50C-407E-A947-70E740481C1C}">
                <a14:useLocalDpi xmlns:a14="http://schemas.microsoft.com/office/drawing/2010/main" val="0"/>
              </a:ext>
            </a:extLst>
          </a:blip>
          <a:srcRect b="8216"/>
          <a:stretch/>
        </p:blipFill>
        <p:spPr>
          <a:xfrm>
            <a:off x="268182" y="1231647"/>
            <a:ext cx="3676282" cy="2437885"/>
          </a:xfrm>
          <a:prstGeom prst="rect">
            <a:avLst/>
          </a:prstGeom>
        </p:spPr>
      </p:pic>
      <p:sp>
        <p:nvSpPr>
          <p:cNvPr id="8" name="Rettangolo 7">
            <a:extLst>
              <a:ext uri="{FF2B5EF4-FFF2-40B4-BE49-F238E27FC236}">
                <a16:creationId xmlns:a16="http://schemas.microsoft.com/office/drawing/2014/main" id="{F55D731B-6C9E-0118-93B3-23C2E74FFED3}"/>
              </a:ext>
            </a:extLst>
          </p:cNvPr>
          <p:cNvSpPr/>
          <p:nvPr/>
        </p:nvSpPr>
        <p:spPr>
          <a:xfrm>
            <a:off x="4707710" y="1081503"/>
            <a:ext cx="2890982" cy="2639784"/>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D0BC32AF-9B60-87AD-5CA7-D2F65BF657FE}"/>
              </a:ext>
            </a:extLst>
          </p:cNvPr>
          <p:cNvSpPr/>
          <p:nvPr/>
        </p:nvSpPr>
        <p:spPr>
          <a:xfrm>
            <a:off x="200357" y="981486"/>
            <a:ext cx="3796468" cy="28337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2 16">
            <a:extLst>
              <a:ext uri="{FF2B5EF4-FFF2-40B4-BE49-F238E27FC236}">
                <a16:creationId xmlns:a16="http://schemas.microsoft.com/office/drawing/2014/main" id="{8BFD46AC-C5EA-EE8C-E27C-B90BEEEA0D85}"/>
              </a:ext>
            </a:extLst>
          </p:cNvPr>
          <p:cNvCxnSpPr>
            <a:cxnSpLocks/>
          </p:cNvCxnSpPr>
          <p:nvPr/>
        </p:nvCxnSpPr>
        <p:spPr>
          <a:xfrm>
            <a:off x="4104663" y="2404834"/>
            <a:ext cx="504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CasellaDiTesto 3">
            <a:extLst>
              <a:ext uri="{FF2B5EF4-FFF2-40B4-BE49-F238E27FC236}">
                <a16:creationId xmlns:a16="http://schemas.microsoft.com/office/drawing/2014/main" id="{5CBC8300-B2B8-7EC4-A588-4684DB9151BF}"/>
              </a:ext>
            </a:extLst>
          </p:cNvPr>
          <p:cNvSpPr txBox="1"/>
          <p:nvPr/>
        </p:nvSpPr>
        <p:spPr>
          <a:xfrm>
            <a:off x="4707711" y="3753643"/>
            <a:ext cx="2890982" cy="338554"/>
          </a:xfrm>
          <a:prstGeom prst="rect">
            <a:avLst/>
          </a:prstGeom>
          <a:noFill/>
        </p:spPr>
        <p:txBody>
          <a:bodyPr wrap="square" rtlCol="0">
            <a:spAutoFit/>
          </a:bodyPr>
          <a:lstStyle/>
          <a:p>
            <a:pPr algn="ctr"/>
            <a:r>
              <a:rPr lang="it-IT" sz="1600" dirty="0"/>
              <a:t>errore nel sistema di controllo</a:t>
            </a:r>
          </a:p>
        </p:txBody>
      </p:sp>
      <p:sp>
        <p:nvSpPr>
          <p:cNvPr id="9" name="CasellaDiTesto 8">
            <a:extLst>
              <a:ext uri="{FF2B5EF4-FFF2-40B4-BE49-F238E27FC236}">
                <a16:creationId xmlns:a16="http://schemas.microsoft.com/office/drawing/2014/main" id="{616FD673-1B33-2039-1FC6-BAB7BD0C96F5}"/>
              </a:ext>
            </a:extLst>
          </p:cNvPr>
          <p:cNvSpPr txBox="1"/>
          <p:nvPr/>
        </p:nvSpPr>
        <p:spPr>
          <a:xfrm>
            <a:off x="8624062" y="1050205"/>
            <a:ext cx="2975652" cy="2800767"/>
          </a:xfrm>
          <a:prstGeom prst="rect">
            <a:avLst/>
          </a:prstGeom>
          <a:noFill/>
        </p:spPr>
        <p:txBody>
          <a:bodyPr wrap="square" rtlCol="0">
            <a:spAutoFit/>
          </a:bodyPr>
          <a:lstStyle/>
          <a:p>
            <a:pPr marL="285750" indent="-285750">
              <a:buFont typeface="Arial" panose="020B0604020202020204" pitchFamily="34" charset="0"/>
              <a:buChar char="•"/>
            </a:pPr>
            <a:r>
              <a:rPr lang="it-IT" sz="1600" dirty="0"/>
              <a:t>Aggiunta di una lettera:</a:t>
            </a:r>
          </a:p>
          <a:p>
            <a:r>
              <a:rPr lang="it-IT" sz="1600" dirty="0"/>
              <a:t>      rendere</a:t>
            </a:r>
            <a:r>
              <a:rPr lang="it-IT" sz="1600" dirty="0">
                <a:sym typeface="Wingdings" panose="05000000000000000000" pitchFamily="2" charset="2"/>
              </a:rPr>
              <a:t> </a:t>
            </a:r>
            <a:r>
              <a:rPr lang="it-IT" sz="1600" u="sng" dirty="0">
                <a:solidFill>
                  <a:srgbClr val="FF0000"/>
                </a:solidFill>
                <a:sym typeface="Wingdings" panose="05000000000000000000" pitchFamily="2" charset="2"/>
              </a:rPr>
              <a:t>p</a:t>
            </a:r>
            <a:r>
              <a:rPr lang="it-IT" sz="1600" dirty="0">
                <a:sym typeface="Wingdings" panose="05000000000000000000" pitchFamily="2" charset="2"/>
              </a:rPr>
              <a:t>rendere</a:t>
            </a:r>
          </a:p>
          <a:p>
            <a:r>
              <a:rPr lang="it-IT" sz="1600" dirty="0">
                <a:sym typeface="Wingdings" panose="05000000000000000000" pitchFamily="2" charset="2"/>
              </a:rPr>
              <a:t>      a </a:t>
            </a:r>
            <a:r>
              <a:rPr lang="it-IT" sz="1600" u="sng" dirty="0">
                <a:solidFill>
                  <a:srgbClr val="FF0000"/>
                </a:solidFill>
                <a:sym typeface="Wingdings" panose="05000000000000000000" pitchFamily="2" charset="2"/>
              </a:rPr>
              <a:t>d</a:t>
            </a:r>
            <a:r>
              <a:rPr lang="it-IT" sz="1600" dirty="0">
                <a:sym typeface="Wingdings" panose="05000000000000000000" pitchFamily="2" charset="2"/>
              </a:rPr>
              <a:t>a  </a:t>
            </a:r>
          </a:p>
          <a:p>
            <a:pPr marL="285750" indent="-285750">
              <a:buFont typeface="Arial" panose="020B0604020202020204" pitchFamily="34" charset="0"/>
              <a:buChar char="•"/>
            </a:pPr>
            <a:r>
              <a:rPr lang="it-IT" sz="1600" dirty="0">
                <a:sym typeface="Wingdings" panose="05000000000000000000" pitchFamily="2" charset="2"/>
              </a:rPr>
              <a:t>Sostituzione di una lettera:</a:t>
            </a:r>
          </a:p>
          <a:p>
            <a:r>
              <a:rPr lang="it-IT" sz="1600" dirty="0">
                <a:sym typeface="Wingdings" panose="05000000000000000000" pitchFamily="2" charset="2"/>
              </a:rPr>
              <a:t>      ciao  </a:t>
            </a:r>
            <a:r>
              <a:rPr lang="it-IT" sz="1600" u="sng" dirty="0">
                <a:solidFill>
                  <a:srgbClr val="FF0000"/>
                </a:solidFill>
                <a:sym typeface="Wingdings" panose="05000000000000000000" pitchFamily="2" charset="2"/>
              </a:rPr>
              <a:t>m</a:t>
            </a:r>
            <a:r>
              <a:rPr lang="it-IT" sz="1600" dirty="0">
                <a:sym typeface="Wingdings" panose="05000000000000000000" pitchFamily="2" charset="2"/>
              </a:rPr>
              <a:t>iao</a:t>
            </a:r>
          </a:p>
          <a:p>
            <a:pPr marL="285750" indent="-285750">
              <a:buFont typeface="Arial" panose="020B0604020202020204" pitchFamily="34" charset="0"/>
              <a:buChar char="•"/>
            </a:pPr>
            <a:r>
              <a:rPr lang="it-IT" sz="1600" dirty="0">
                <a:sym typeface="Wingdings" panose="05000000000000000000" pitchFamily="2" charset="2"/>
              </a:rPr>
              <a:t>Ripetizione di una parola:</a:t>
            </a:r>
          </a:p>
          <a:p>
            <a:r>
              <a:rPr lang="it-IT" sz="1600" dirty="0">
                <a:sym typeface="Wingdings" panose="05000000000000000000" pitchFamily="2" charset="2"/>
              </a:rPr>
              <a:t>      metti 2 </a:t>
            </a:r>
            <a:r>
              <a:rPr lang="it-IT" sz="1600" u="sng" dirty="0">
                <a:solidFill>
                  <a:srgbClr val="FF0000"/>
                </a:solidFill>
                <a:sym typeface="Wingdings" panose="05000000000000000000" pitchFamily="2" charset="2"/>
              </a:rPr>
              <a:t>2</a:t>
            </a:r>
            <a:r>
              <a:rPr lang="it-IT" sz="1600" dirty="0">
                <a:sym typeface="Wingdings" panose="05000000000000000000" pitchFamily="2" charset="2"/>
              </a:rPr>
              <a:t> chiodi al muro</a:t>
            </a:r>
          </a:p>
          <a:p>
            <a:pPr marL="285750" indent="-285750">
              <a:buFont typeface="Arial" panose="020B0604020202020204" pitchFamily="34" charset="0"/>
              <a:buChar char="•"/>
            </a:pPr>
            <a:r>
              <a:rPr lang="it-IT" sz="1600" dirty="0">
                <a:sym typeface="Wingdings" panose="05000000000000000000" pitchFamily="2" charset="2"/>
              </a:rPr>
              <a:t>Mancata stampa di pagine e/o interi capitoli</a:t>
            </a:r>
          </a:p>
          <a:p>
            <a:pPr marL="285750" indent="-285750">
              <a:buFont typeface="Arial" panose="020B0604020202020204" pitchFamily="34" charset="0"/>
              <a:buChar char="•"/>
            </a:pPr>
            <a:r>
              <a:rPr lang="it-IT" sz="1600" dirty="0">
                <a:sym typeface="Wingdings" panose="05000000000000000000" pitchFamily="2" charset="2"/>
              </a:rPr>
              <a:t>Doppia stampa di pagine e/o interi capitoli</a:t>
            </a:r>
          </a:p>
        </p:txBody>
      </p:sp>
      <p:sp>
        <p:nvSpPr>
          <p:cNvPr id="10" name="Rettangolo 9">
            <a:extLst>
              <a:ext uri="{FF2B5EF4-FFF2-40B4-BE49-F238E27FC236}">
                <a16:creationId xmlns:a16="http://schemas.microsoft.com/office/drawing/2014/main" id="{F1D308AA-432E-8CFA-931B-D1DEC5A0732A}"/>
              </a:ext>
            </a:extLst>
          </p:cNvPr>
          <p:cNvSpPr/>
          <p:nvPr/>
        </p:nvSpPr>
        <p:spPr>
          <a:xfrm>
            <a:off x="8571700" y="1081503"/>
            <a:ext cx="3028014" cy="2672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a:extLst>
              <a:ext uri="{FF2B5EF4-FFF2-40B4-BE49-F238E27FC236}">
                <a16:creationId xmlns:a16="http://schemas.microsoft.com/office/drawing/2014/main" id="{08D1FAF3-8D05-5487-8DCF-F13D4936A1DB}"/>
              </a:ext>
            </a:extLst>
          </p:cNvPr>
          <p:cNvCxnSpPr>
            <a:cxnSpLocks/>
          </p:cNvCxnSpPr>
          <p:nvPr/>
        </p:nvCxnSpPr>
        <p:spPr>
          <a:xfrm>
            <a:off x="7742151" y="2404834"/>
            <a:ext cx="504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CasellaDiTesto 15">
            <a:extLst>
              <a:ext uri="{FF2B5EF4-FFF2-40B4-BE49-F238E27FC236}">
                <a16:creationId xmlns:a16="http://schemas.microsoft.com/office/drawing/2014/main" id="{A9C89F3B-9064-D121-6A2C-A7B20B58F242}"/>
              </a:ext>
            </a:extLst>
          </p:cNvPr>
          <p:cNvSpPr txBox="1"/>
          <p:nvPr/>
        </p:nvSpPr>
        <p:spPr>
          <a:xfrm>
            <a:off x="3390556" y="4887800"/>
            <a:ext cx="2794356" cy="646331"/>
          </a:xfrm>
          <a:prstGeom prst="rect">
            <a:avLst/>
          </a:prstGeom>
          <a:noFill/>
        </p:spPr>
        <p:txBody>
          <a:bodyPr wrap="square" rtlCol="0">
            <a:spAutoFit/>
          </a:bodyPr>
          <a:lstStyle/>
          <a:p>
            <a:r>
              <a:rPr lang="it-IT" sz="3600" dirty="0">
                <a:solidFill>
                  <a:srgbClr val="FF0000"/>
                </a:solidFill>
              </a:rPr>
              <a:t>MUTAZIONE!!</a:t>
            </a:r>
          </a:p>
        </p:txBody>
      </p:sp>
      <p:sp>
        <p:nvSpPr>
          <p:cNvPr id="18" name="Esplosione: 8 punte 17">
            <a:extLst>
              <a:ext uri="{FF2B5EF4-FFF2-40B4-BE49-F238E27FC236}">
                <a16:creationId xmlns:a16="http://schemas.microsoft.com/office/drawing/2014/main" id="{2B7EC47A-ED41-2E71-7E08-9D8268A40D08}"/>
              </a:ext>
            </a:extLst>
          </p:cNvPr>
          <p:cNvSpPr/>
          <p:nvPr/>
        </p:nvSpPr>
        <p:spPr>
          <a:xfrm>
            <a:off x="2294700" y="4324377"/>
            <a:ext cx="4891104" cy="1899196"/>
          </a:xfrm>
          <a:prstGeom prst="irregularSeal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Segnaposto testo 4">
            <a:extLst>
              <a:ext uri="{FF2B5EF4-FFF2-40B4-BE49-F238E27FC236}">
                <a16:creationId xmlns:a16="http://schemas.microsoft.com/office/drawing/2014/main" id="{3C1CE77E-DDB6-702C-32A5-0D13710315C9}"/>
              </a:ext>
            </a:extLst>
          </p:cNvPr>
          <p:cNvSpPr txBox="1">
            <a:spLocks/>
          </p:cNvSpPr>
          <p:nvPr/>
        </p:nvSpPr>
        <p:spPr>
          <a:xfrm>
            <a:off x="0" y="6529401"/>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dirty="0">
                <a:solidFill>
                  <a:schemeClr val="tx1"/>
                </a:solidFill>
              </a:rPr>
              <a:t>Giornata del Paziente 2025</a:t>
            </a:r>
          </a:p>
        </p:txBody>
      </p:sp>
      <p:sp>
        <p:nvSpPr>
          <p:cNvPr id="23" name="CasellaDiTesto 22">
            <a:extLst>
              <a:ext uri="{FF2B5EF4-FFF2-40B4-BE49-F238E27FC236}">
                <a16:creationId xmlns:a16="http://schemas.microsoft.com/office/drawing/2014/main" id="{2FB8D1D1-7354-44C9-8C76-B03411E80B37}"/>
              </a:ext>
            </a:extLst>
          </p:cNvPr>
          <p:cNvSpPr txBox="1"/>
          <p:nvPr/>
        </p:nvSpPr>
        <p:spPr>
          <a:xfrm>
            <a:off x="672855" y="212758"/>
            <a:ext cx="3667037" cy="538609"/>
          </a:xfrm>
          <a:prstGeom prst="rect">
            <a:avLst/>
          </a:prstGeom>
          <a:noFill/>
        </p:spPr>
        <p:txBody>
          <a:bodyPr wrap="square" rtlCol="0">
            <a:spAutoFit/>
          </a:bodyPr>
          <a:lstStyle/>
          <a:p>
            <a:r>
              <a:rPr lang="it-IT" sz="2900" dirty="0">
                <a:solidFill>
                  <a:srgbClr val="C00000"/>
                </a:solidFill>
                <a:latin typeface="+mj-lt"/>
                <a:ea typeface="+mj-ea"/>
                <a:cs typeface="+mj-cs"/>
              </a:rPr>
              <a:t>Cosa è una mutazione?</a:t>
            </a:r>
          </a:p>
        </p:txBody>
      </p:sp>
      <p:sp>
        <p:nvSpPr>
          <p:cNvPr id="2" name="Rettangolo 1">
            <a:extLst>
              <a:ext uri="{FF2B5EF4-FFF2-40B4-BE49-F238E27FC236}">
                <a16:creationId xmlns:a16="http://schemas.microsoft.com/office/drawing/2014/main" id="{7CAD7DFE-2614-40F8-92EC-3968595EC578}"/>
              </a:ext>
            </a:extLst>
          </p:cNvPr>
          <p:cNvSpPr/>
          <p:nvPr/>
        </p:nvSpPr>
        <p:spPr>
          <a:xfrm>
            <a:off x="4493564" y="334052"/>
            <a:ext cx="7025581" cy="369332"/>
          </a:xfrm>
          <a:prstGeom prst="rect">
            <a:avLst/>
          </a:prstGeom>
          <a:ln w="1905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a:solidFill>
                  <a:schemeClr val="dk1"/>
                </a:solidFill>
              </a:rPr>
              <a:t>Un cambiamento nelle sequenze di nucleotidi che compongono il DNA</a:t>
            </a:r>
          </a:p>
        </p:txBody>
      </p:sp>
      <p:pic>
        <p:nvPicPr>
          <p:cNvPr id="3" name="Immagine 2">
            <a:extLst>
              <a:ext uri="{FF2B5EF4-FFF2-40B4-BE49-F238E27FC236}">
                <a16:creationId xmlns:a16="http://schemas.microsoft.com/office/drawing/2014/main" id="{31B66364-8529-ACDE-5835-0178EF70845E}"/>
              </a:ext>
            </a:extLst>
          </p:cNvPr>
          <p:cNvPicPr>
            <a:picLocks noChangeAspect="1"/>
          </p:cNvPicPr>
          <p:nvPr/>
        </p:nvPicPr>
        <p:blipFill rotWithShape="1">
          <a:blip r:embed="rId5"/>
          <a:srcRect b="33699"/>
          <a:stretch/>
        </p:blipFill>
        <p:spPr>
          <a:xfrm>
            <a:off x="7501257" y="4528682"/>
            <a:ext cx="4017888" cy="1852816"/>
          </a:xfrm>
          <a:prstGeom prst="rect">
            <a:avLst/>
          </a:prstGeom>
        </p:spPr>
      </p:pic>
    </p:spTree>
    <p:extLst>
      <p:ext uri="{BB962C8B-B14F-4D97-AF65-F5344CB8AC3E}">
        <p14:creationId xmlns:p14="http://schemas.microsoft.com/office/powerpoint/2010/main" val="108821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18D913-A4E1-F6F6-A4AE-876620EE2110}"/>
              </a:ext>
            </a:extLst>
          </p:cNvPr>
          <p:cNvSpPr>
            <a:spLocks noGrp="1"/>
          </p:cNvSpPr>
          <p:nvPr>
            <p:ph type="title"/>
          </p:nvPr>
        </p:nvSpPr>
        <p:spPr>
          <a:xfrm>
            <a:off x="285227" y="114678"/>
            <a:ext cx="11820088" cy="466443"/>
          </a:xfrm>
        </p:spPr>
        <p:txBody>
          <a:bodyPr anchor="t" anchorCtr="1">
            <a:normAutofit fontScale="90000"/>
          </a:bodyPr>
          <a:lstStyle/>
          <a:p>
            <a:r>
              <a:rPr lang="it-IT" sz="3200" dirty="0">
                <a:solidFill>
                  <a:srgbClr val="C00000"/>
                </a:solidFill>
              </a:rPr>
              <a:t>Cosa fa il biologo/biotecnologo all’interno di un laboratorio come il CRIMM? </a:t>
            </a:r>
          </a:p>
        </p:txBody>
      </p:sp>
      <p:sp>
        <p:nvSpPr>
          <p:cNvPr id="3" name="Segnaposto contenuto 2">
            <a:extLst>
              <a:ext uri="{FF2B5EF4-FFF2-40B4-BE49-F238E27FC236}">
                <a16:creationId xmlns:a16="http://schemas.microsoft.com/office/drawing/2014/main" id="{30506B7E-0463-5CC0-7060-D9ED881245F2}"/>
              </a:ext>
            </a:extLst>
          </p:cNvPr>
          <p:cNvSpPr>
            <a:spLocks noGrp="1"/>
          </p:cNvSpPr>
          <p:nvPr>
            <p:ph idx="1"/>
          </p:nvPr>
        </p:nvSpPr>
        <p:spPr>
          <a:xfrm>
            <a:off x="711016" y="2803869"/>
            <a:ext cx="10515600" cy="772326"/>
          </a:xfrm>
        </p:spPr>
        <p:txBody>
          <a:bodyPr anchor="ctr" anchorCtr="1">
            <a:noAutofit/>
          </a:bodyPr>
          <a:lstStyle/>
          <a:p>
            <a:r>
              <a:rPr lang="it-IT" sz="2000" dirty="0"/>
              <a:t>Trovare la mutazione per poter fare una DIAGNOSI</a:t>
            </a:r>
          </a:p>
          <a:p>
            <a:r>
              <a:rPr lang="it-IT" sz="2000" dirty="0"/>
              <a:t>RICERCARE nuove mutazioni, nuovi collegamenti, per migliorare le cure </a:t>
            </a:r>
            <a:r>
              <a:rPr lang="it-IT" sz="2000" dirty="0" err="1"/>
              <a:t>ecc</a:t>
            </a:r>
            <a:r>
              <a:rPr lang="it-IT" sz="2000" dirty="0"/>
              <a:t>…</a:t>
            </a:r>
          </a:p>
        </p:txBody>
      </p:sp>
      <p:sp>
        <p:nvSpPr>
          <p:cNvPr id="4" name="Elaborazione alternativa 3">
            <a:extLst>
              <a:ext uri="{FF2B5EF4-FFF2-40B4-BE49-F238E27FC236}">
                <a16:creationId xmlns:a16="http://schemas.microsoft.com/office/drawing/2014/main" id="{74EE29CB-BAE0-9143-393F-F2DCCA16D4A2}"/>
              </a:ext>
            </a:extLst>
          </p:cNvPr>
          <p:cNvSpPr/>
          <p:nvPr/>
        </p:nvSpPr>
        <p:spPr>
          <a:xfrm>
            <a:off x="711016" y="3934290"/>
            <a:ext cx="2363638" cy="98341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it-IT" dirty="0">
                <a:ln>
                  <a:solidFill>
                    <a:schemeClr val="tx1"/>
                  </a:solidFill>
                </a:ln>
                <a:solidFill>
                  <a:schemeClr val="tx1"/>
                </a:solidFill>
              </a:rPr>
              <a:t>Attività DIAGNOSTICA</a:t>
            </a:r>
          </a:p>
        </p:txBody>
      </p:sp>
      <p:sp>
        <p:nvSpPr>
          <p:cNvPr id="5" name="Elaborazione alternativa 4">
            <a:extLst>
              <a:ext uri="{FF2B5EF4-FFF2-40B4-BE49-F238E27FC236}">
                <a16:creationId xmlns:a16="http://schemas.microsoft.com/office/drawing/2014/main" id="{80E6F544-24C8-8972-A021-5CB96538E49A}"/>
              </a:ext>
            </a:extLst>
          </p:cNvPr>
          <p:cNvSpPr/>
          <p:nvPr/>
        </p:nvSpPr>
        <p:spPr>
          <a:xfrm>
            <a:off x="8683172" y="3934290"/>
            <a:ext cx="2363638" cy="983412"/>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ctr" anchorCtr="1"/>
          <a:lstStyle/>
          <a:p>
            <a:pPr algn="ctr"/>
            <a:r>
              <a:rPr lang="it-IT" dirty="0">
                <a:ln>
                  <a:solidFill>
                    <a:schemeClr val="tx1"/>
                  </a:solidFill>
                </a:ln>
                <a:solidFill>
                  <a:schemeClr val="tx1"/>
                </a:solidFill>
              </a:rPr>
              <a:t>Attività di RICERCA</a:t>
            </a:r>
          </a:p>
        </p:txBody>
      </p:sp>
      <p:pic>
        <p:nvPicPr>
          <p:cNvPr id="1028" name="Picture 4" descr="Generazione immagine completata">
            <a:extLst>
              <a:ext uri="{FF2B5EF4-FFF2-40B4-BE49-F238E27FC236}">
                <a16:creationId xmlns:a16="http://schemas.microsoft.com/office/drawing/2014/main" id="{A0BB9409-9A09-7AD5-F542-C70D7D1D4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840" y="4165352"/>
            <a:ext cx="3104146" cy="2069431"/>
          </a:xfrm>
          <a:prstGeom prst="rect">
            <a:avLst/>
          </a:prstGeom>
          <a:noFill/>
          <a:extLst>
            <a:ext uri="{909E8E84-426E-40DD-AFC4-6F175D3DCCD1}">
              <a14:hiddenFill xmlns:a14="http://schemas.microsoft.com/office/drawing/2010/main">
                <a:solidFill>
                  <a:srgbClr val="FFFFFF"/>
                </a:solidFill>
              </a14:hiddenFill>
            </a:ext>
          </a:extLst>
        </p:spPr>
      </p:pic>
      <p:sp>
        <p:nvSpPr>
          <p:cNvPr id="14" name="Segnaposto testo 4">
            <a:extLst>
              <a:ext uri="{FF2B5EF4-FFF2-40B4-BE49-F238E27FC236}">
                <a16:creationId xmlns:a16="http://schemas.microsoft.com/office/drawing/2014/main" id="{92BF2EF2-94D1-B6FB-4381-2C26FB05C45A}"/>
              </a:ext>
            </a:extLst>
          </p:cNvPr>
          <p:cNvSpPr txBox="1">
            <a:spLocks/>
          </p:cNvSpPr>
          <p:nvPr/>
        </p:nvSpPr>
        <p:spPr>
          <a:xfrm>
            <a:off x="173189" y="6553012"/>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dirty="0">
                <a:solidFill>
                  <a:schemeClr val="tx1"/>
                </a:solidFill>
              </a:rPr>
              <a:t>Giornata del Paziente 2025</a:t>
            </a:r>
          </a:p>
        </p:txBody>
      </p:sp>
      <p:sp>
        <p:nvSpPr>
          <p:cNvPr id="9" name="CasellaDiTesto 8">
            <a:extLst>
              <a:ext uri="{FF2B5EF4-FFF2-40B4-BE49-F238E27FC236}">
                <a16:creationId xmlns:a16="http://schemas.microsoft.com/office/drawing/2014/main" id="{3A24F7EA-0A24-4675-8E86-41E2AF70ECFE}"/>
              </a:ext>
            </a:extLst>
          </p:cNvPr>
          <p:cNvSpPr txBox="1"/>
          <p:nvPr/>
        </p:nvSpPr>
        <p:spPr>
          <a:xfrm>
            <a:off x="8683172" y="5087853"/>
            <a:ext cx="2383538" cy="923330"/>
          </a:xfrm>
          <a:prstGeom prst="rect">
            <a:avLst/>
          </a:prstGeom>
          <a:noFill/>
        </p:spPr>
        <p:txBody>
          <a:bodyPr wrap="none" rtlCol="0">
            <a:spAutoFit/>
          </a:bodyPr>
          <a:lstStyle/>
          <a:p>
            <a:pPr marL="285750" indent="-285750">
              <a:buFontTx/>
              <a:buChar char="-"/>
            </a:pPr>
            <a:r>
              <a:rPr lang="it-IT" dirty="0"/>
              <a:t>Ricerca di base</a:t>
            </a:r>
          </a:p>
          <a:p>
            <a:pPr marL="285750" indent="-285750">
              <a:buFontTx/>
              <a:buChar char="-"/>
            </a:pPr>
            <a:r>
              <a:rPr lang="it-IT" dirty="0"/>
              <a:t>Ricerca traslazionale</a:t>
            </a:r>
          </a:p>
          <a:p>
            <a:pPr marL="285750" indent="-285750">
              <a:buFontTx/>
              <a:buChar char="-"/>
            </a:pPr>
            <a:r>
              <a:rPr lang="it-IT" dirty="0"/>
              <a:t>Ricerca clinica (CTU)</a:t>
            </a:r>
          </a:p>
        </p:txBody>
      </p:sp>
      <p:sp>
        <p:nvSpPr>
          <p:cNvPr id="18" name="CasellaDiTesto 17">
            <a:extLst>
              <a:ext uri="{FF2B5EF4-FFF2-40B4-BE49-F238E27FC236}">
                <a16:creationId xmlns:a16="http://schemas.microsoft.com/office/drawing/2014/main" id="{AD748464-F2AD-4B11-B4FA-B4E0FC795176}"/>
              </a:ext>
            </a:extLst>
          </p:cNvPr>
          <p:cNvSpPr txBox="1"/>
          <p:nvPr/>
        </p:nvSpPr>
        <p:spPr>
          <a:xfrm>
            <a:off x="548410" y="5096715"/>
            <a:ext cx="3670953" cy="923330"/>
          </a:xfrm>
          <a:prstGeom prst="rect">
            <a:avLst/>
          </a:prstGeom>
          <a:noFill/>
        </p:spPr>
        <p:txBody>
          <a:bodyPr wrap="square" rtlCol="0">
            <a:spAutoFit/>
          </a:bodyPr>
          <a:lstStyle/>
          <a:p>
            <a:pPr marL="285750" indent="-285750">
              <a:buFontTx/>
              <a:buChar char="-"/>
            </a:pPr>
            <a:r>
              <a:rPr lang="it-IT" dirty="0"/>
              <a:t>Analisi genetiche di primo livello</a:t>
            </a:r>
          </a:p>
          <a:p>
            <a:pPr marL="285750" indent="-285750">
              <a:buFontTx/>
              <a:buChar char="-"/>
            </a:pPr>
            <a:r>
              <a:rPr lang="it-IT" dirty="0"/>
              <a:t>Analisi genetiche di secondo livello</a:t>
            </a:r>
          </a:p>
        </p:txBody>
      </p:sp>
      <p:pic>
        <p:nvPicPr>
          <p:cNvPr id="10" name="Immagine 9">
            <a:extLst>
              <a:ext uri="{FF2B5EF4-FFF2-40B4-BE49-F238E27FC236}">
                <a16:creationId xmlns:a16="http://schemas.microsoft.com/office/drawing/2014/main" id="{D3D90B46-BB5F-475D-B3ED-E750135B62C4}"/>
              </a:ext>
            </a:extLst>
          </p:cNvPr>
          <p:cNvPicPr>
            <a:picLocks noChangeAspect="1"/>
          </p:cNvPicPr>
          <p:nvPr/>
        </p:nvPicPr>
        <p:blipFill>
          <a:blip r:embed="rId4"/>
          <a:stretch>
            <a:fillRect/>
          </a:stretch>
        </p:blipFill>
        <p:spPr>
          <a:xfrm>
            <a:off x="3401181" y="1070006"/>
            <a:ext cx="4029805" cy="975445"/>
          </a:xfrm>
          <a:prstGeom prst="rect">
            <a:avLst/>
          </a:prstGeom>
        </p:spPr>
      </p:pic>
      <p:cxnSp>
        <p:nvCxnSpPr>
          <p:cNvPr id="17" name="Connettore 2 16">
            <a:extLst>
              <a:ext uri="{FF2B5EF4-FFF2-40B4-BE49-F238E27FC236}">
                <a16:creationId xmlns:a16="http://schemas.microsoft.com/office/drawing/2014/main" id="{7FE5595D-133C-4656-97D4-4ED53902F543}"/>
              </a:ext>
            </a:extLst>
          </p:cNvPr>
          <p:cNvCxnSpPr>
            <a:cxnSpLocks/>
            <a:stCxn id="10" idx="2"/>
          </p:cNvCxnSpPr>
          <p:nvPr/>
        </p:nvCxnSpPr>
        <p:spPr>
          <a:xfrm flipH="1">
            <a:off x="5416083" y="2045451"/>
            <a:ext cx="1" cy="4401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4992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449A5D4-70F7-432C-8606-A4F8FBF653B7}"/>
              </a:ext>
            </a:extLst>
          </p:cNvPr>
          <p:cNvPicPr>
            <a:picLocks noChangeAspect="1"/>
          </p:cNvPicPr>
          <p:nvPr/>
        </p:nvPicPr>
        <p:blipFill>
          <a:blip r:embed="rId3"/>
          <a:stretch>
            <a:fillRect/>
          </a:stretch>
        </p:blipFill>
        <p:spPr>
          <a:xfrm>
            <a:off x="2840677" y="1083931"/>
            <a:ext cx="1947728" cy="1537025"/>
          </a:xfrm>
          <a:prstGeom prst="rect">
            <a:avLst/>
          </a:prstGeom>
        </p:spPr>
      </p:pic>
      <p:cxnSp>
        <p:nvCxnSpPr>
          <p:cNvPr id="5" name="Connettore 2 4">
            <a:extLst>
              <a:ext uri="{FF2B5EF4-FFF2-40B4-BE49-F238E27FC236}">
                <a16:creationId xmlns:a16="http://schemas.microsoft.com/office/drawing/2014/main" id="{3A5AB566-8E7F-CAE0-C8A0-FD9874402222}"/>
              </a:ext>
            </a:extLst>
          </p:cNvPr>
          <p:cNvCxnSpPr>
            <a:cxnSpLocks/>
          </p:cNvCxnSpPr>
          <p:nvPr/>
        </p:nvCxnSpPr>
        <p:spPr>
          <a:xfrm>
            <a:off x="4917061" y="1822069"/>
            <a:ext cx="93259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6" name="Gruppo 5">
            <a:extLst>
              <a:ext uri="{FF2B5EF4-FFF2-40B4-BE49-F238E27FC236}">
                <a16:creationId xmlns:a16="http://schemas.microsoft.com/office/drawing/2014/main" id="{EB9CE3FB-13DB-1324-6DBF-53CF0C7363DE}"/>
              </a:ext>
            </a:extLst>
          </p:cNvPr>
          <p:cNvGrpSpPr/>
          <p:nvPr/>
        </p:nvGrpSpPr>
        <p:grpSpPr>
          <a:xfrm>
            <a:off x="6096000" y="641821"/>
            <a:ext cx="3020361" cy="2360497"/>
            <a:chOff x="3112291" y="1272739"/>
            <a:chExt cx="3020361" cy="2360497"/>
          </a:xfrm>
        </p:grpSpPr>
        <p:pic>
          <p:nvPicPr>
            <p:cNvPr id="13" name="Immagine 12">
              <a:extLst>
                <a:ext uri="{FF2B5EF4-FFF2-40B4-BE49-F238E27FC236}">
                  <a16:creationId xmlns:a16="http://schemas.microsoft.com/office/drawing/2014/main" id="{6C9A209B-9C86-5101-0101-B7898EA641A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42000" t="8934" r="27025" b="6667"/>
            <a:stretch/>
          </p:blipFill>
          <p:spPr>
            <a:xfrm>
              <a:off x="4230473" y="1272739"/>
              <a:ext cx="1536260" cy="2360497"/>
            </a:xfrm>
            <a:prstGeom prst="rect">
              <a:avLst/>
            </a:prstGeom>
            <a:effectLst>
              <a:outerShdw blurRad="50800" dist="38100" dir="5400000" algn="t" rotWithShape="0">
                <a:prstClr val="black">
                  <a:alpha val="40000"/>
                </a:prstClr>
              </a:outerShdw>
            </a:effectLst>
          </p:spPr>
        </p:pic>
        <p:pic>
          <p:nvPicPr>
            <p:cNvPr id="15" name="Immagine 14">
              <a:extLst>
                <a:ext uri="{FF2B5EF4-FFF2-40B4-BE49-F238E27FC236}">
                  <a16:creationId xmlns:a16="http://schemas.microsoft.com/office/drawing/2014/main" id="{9D5E3E1E-B3D7-B1C1-6A96-5F6EC004A574}"/>
                </a:ext>
              </a:extLst>
            </p:cNvPr>
            <p:cNvPicPr>
              <a:picLocks noChangeAspect="1"/>
            </p:cNvPicPr>
            <p:nvPr/>
          </p:nvPicPr>
          <p:blipFill>
            <a:blip r:embed="rId6"/>
            <a:stretch>
              <a:fillRect/>
            </a:stretch>
          </p:blipFill>
          <p:spPr>
            <a:xfrm>
              <a:off x="3112291" y="1272739"/>
              <a:ext cx="1656012" cy="2360496"/>
            </a:xfrm>
            <a:prstGeom prst="rect">
              <a:avLst/>
            </a:prstGeom>
            <a:effectLst>
              <a:outerShdw blurRad="50800" dist="38100" algn="l" rotWithShape="0">
                <a:prstClr val="black">
                  <a:alpha val="40000"/>
                </a:prstClr>
              </a:outerShdw>
            </a:effectLst>
          </p:spPr>
        </p:pic>
        <p:pic>
          <p:nvPicPr>
            <p:cNvPr id="17" name="Immagine 16">
              <a:extLst>
                <a:ext uri="{FF2B5EF4-FFF2-40B4-BE49-F238E27FC236}">
                  <a16:creationId xmlns:a16="http://schemas.microsoft.com/office/drawing/2014/main" id="{AC4259A3-396B-0A0C-8D23-38348600E2D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6333" y1="67333" x2="45333" y2="65167"/>
                          <a14:foregroundMark x1="45833" y1="19500" x2="52667" y2="24167"/>
                          <a14:foregroundMark x1="49000" y1="28333" x2="46833" y2="33167"/>
                        </a14:backgroundRemoval>
                      </a14:imgEffect>
                    </a14:imgLayer>
                  </a14:imgProps>
                </a:ext>
              </a:extLst>
            </a:blip>
            <a:stretch>
              <a:fillRect/>
            </a:stretch>
          </p:blipFill>
          <p:spPr>
            <a:xfrm>
              <a:off x="4373982" y="2049512"/>
              <a:ext cx="1758670" cy="1541256"/>
            </a:xfrm>
            <a:prstGeom prst="rect">
              <a:avLst/>
            </a:prstGeom>
            <a:ln>
              <a:noFill/>
            </a:ln>
            <a:effectLst>
              <a:outerShdw blurRad="50800" dist="38100" dir="2700000" algn="tl" rotWithShape="0">
                <a:prstClr val="black">
                  <a:alpha val="40000"/>
                </a:prstClr>
              </a:outerShdw>
            </a:effectLst>
          </p:spPr>
        </p:pic>
      </p:grpSp>
      <p:pic>
        <p:nvPicPr>
          <p:cNvPr id="16" name="Immagine 15">
            <a:extLst>
              <a:ext uri="{FF2B5EF4-FFF2-40B4-BE49-F238E27FC236}">
                <a16:creationId xmlns:a16="http://schemas.microsoft.com/office/drawing/2014/main" id="{C5A688E1-0665-1FF9-3169-3F8574F01D9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6333" y1="67333" x2="45333" y2="65167"/>
                        <a14:foregroundMark x1="45833" y1="19500" x2="52667" y2="24167"/>
                        <a14:foregroundMark x1="49000" y1="28333" x2="46833" y2="33167"/>
                      </a14:backgroundRemoval>
                    </a14:imgEffect>
                  </a14:imgLayer>
                </a14:imgProps>
              </a:ext>
            </a:extLst>
          </a:blip>
          <a:stretch>
            <a:fillRect/>
          </a:stretch>
        </p:blipFill>
        <p:spPr>
          <a:xfrm>
            <a:off x="7736748" y="1432051"/>
            <a:ext cx="1758671" cy="1541256"/>
          </a:xfrm>
          <a:prstGeom prst="rect">
            <a:avLst/>
          </a:prstGeom>
          <a:ln>
            <a:noFill/>
          </a:ln>
          <a:effectLst>
            <a:outerShdw blurRad="50800" dist="38100" dir="2700000" algn="tl" rotWithShape="0">
              <a:prstClr val="black">
                <a:alpha val="40000"/>
              </a:prstClr>
            </a:outerShdw>
          </a:effectLst>
        </p:spPr>
      </p:pic>
      <p:pic>
        <p:nvPicPr>
          <p:cNvPr id="24" name="Immagine 23">
            <a:extLst>
              <a:ext uri="{FF2B5EF4-FFF2-40B4-BE49-F238E27FC236}">
                <a16:creationId xmlns:a16="http://schemas.microsoft.com/office/drawing/2014/main" id="{71A4C851-2750-E66B-9724-3A1FD9B5C324}"/>
              </a:ext>
            </a:extLst>
          </p:cNvPr>
          <p:cNvPicPr>
            <a:picLocks noChangeAspect="1"/>
          </p:cNvPicPr>
          <p:nvPr/>
        </p:nvPicPr>
        <p:blipFill rotWithShape="1">
          <a:blip r:embed="rId9"/>
          <a:srcRect l="58343" t="4238" b="5980"/>
          <a:stretch/>
        </p:blipFill>
        <p:spPr>
          <a:xfrm>
            <a:off x="9884200" y="2366350"/>
            <a:ext cx="1436080" cy="1834867"/>
          </a:xfrm>
          <a:prstGeom prst="rect">
            <a:avLst/>
          </a:prstGeom>
        </p:spPr>
      </p:pic>
      <p:sp>
        <p:nvSpPr>
          <p:cNvPr id="25" name="CasellaDiTesto 24">
            <a:extLst>
              <a:ext uri="{FF2B5EF4-FFF2-40B4-BE49-F238E27FC236}">
                <a16:creationId xmlns:a16="http://schemas.microsoft.com/office/drawing/2014/main" id="{F116A173-BDA7-3EAB-6043-81402C52E53B}"/>
              </a:ext>
            </a:extLst>
          </p:cNvPr>
          <p:cNvSpPr txBox="1"/>
          <p:nvPr/>
        </p:nvSpPr>
        <p:spPr>
          <a:xfrm>
            <a:off x="10132032" y="2050722"/>
            <a:ext cx="1148007" cy="276999"/>
          </a:xfrm>
          <a:prstGeom prst="rect">
            <a:avLst/>
          </a:prstGeom>
          <a:noFill/>
          <a:ln>
            <a:noFill/>
          </a:ln>
        </p:spPr>
        <p:txBody>
          <a:bodyPr wrap="none" rtlCol="0">
            <a:spAutoFit/>
          </a:bodyPr>
          <a:lstStyle/>
          <a:p>
            <a:r>
              <a:rPr lang="it-IT" sz="1200" dirty="0">
                <a:solidFill>
                  <a:prstClr val="black"/>
                </a:solidFill>
                <a:latin typeface="Calibri"/>
              </a:rPr>
              <a:t>Estrazione DNA</a:t>
            </a:r>
          </a:p>
        </p:txBody>
      </p:sp>
      <p:cxnSp>
        <p:nvCxnSpPr>
          <p:cNvPr id="26" name="Connettore 2 25">
            <a:extLst>
              <a:ext uri="{FF2B5EF4-FFF2-40B4-BE49-F238E27FC236}">
                <a16:creationId xmlns:a16="http://schemas.microsoft.com/office/drawing/2014/main" id="{C6BAA686-BD44-CC5F-FA09-139C45B6BD48}"/>
              </a:ext>
            </a:extLst>
          </p:cNvPr>
          <p:cNvCxnSpPr>
            <a:cxnSpLocks/>
          </p:cNvCxnSpPr>
          <p:nvPr/>
        </p:nvCxnSpPr>
        <p:spPr>
          <a:xfrm>
            <a:off x="9035847" y="2288816"/>
            <a:ext cx="710834" cy="4518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7" name="Immagine 26">
            <a:extLst>
              <a:ext uri="{FF2B5EF4-FFF2-40B4-BE49-F238E27FC236}">
                <a16:creationId xmlns:a16="http://schemas.microsoft.com/office/drawing/2014/main" id="{D3558FC1-B8F6-C506-4585-9C010D97D1BA}"/>
              </a:ext>
            </a:extLst>
          </p:cNvPr>
          <p:cNvPicPr>
            <a:picLocks noChangeAspect="1"/>
          </p:cNvPicPr>
          <p:nvPr/>
        </p:nvPicPr>
        <p:blipFill>
          <a:blip r:embed="rId10"/>
          <a:stretch>
            <a:fillRect/>
          </a:stretch>
        </p:blipFill>
        <p:spPr>
          <a:xfrm>
            <a:off x="6878109" y="4257850"/>
            <a:ext cx="1913893" cy="1913893"/>
          </a:xfrm>
          <a:prstGeom prst="rect">
            <a:avLst/>
          </a:prstGeom>
          <a:effectLst/>
        </p:spPr>
      </p:pic>
      <p:cxnSp>
        <p:nvCxnSpPr>
          <p:cNvPr id="28" name="Connettore 2 27">
            <a:extLst>
              <a:ext uri="{FF2B5EF4-FFF2-40B4-BE49-F238E27FC236}">
                <a16:creationId xmlns:a16="http://schemas.microsoft.com/office/drawing/2014/main" id="{45820570-CB1E-C131-35C6-A0BE9A6E37F4}"/>
              </a:ext>
            </a:extLst>
          </p:cNvPr>
          <p:cNvCxnSpPr>
            <a:cxnSpLocks/>
          </p:cNvCxnSpPr>
          <p:nvPr/>
        </p:nvCxnSpPr>
        <p:spPr>
          <a:xfrm flipH="1">
            <a:off x="8974809" y="4237306"/>
            <a:ext cx="647375" cy="6879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1" name="CasellaDiTesto 30">
            <a:extLst>
              <a:ext uri="{FF2B5EF4-FFF2-40B4-BE49-F238E27FC236}">
                <a16:creationId xmlns:a16="http://schemas.microsoft.com/office/drawing/2014/main" id="{0669251C-0D3A-CFD9-6432-C0C64CD5F8F6}"/>
              </a:ext>
            </a:extLst>
          </p:cNvPr>
          <p:cNvSpPr txBox="1"/>
          <p:nvPr/>
        </p:nvSpPr>
        <p:spPr>
          <a:xfrm>
            <a:off x="6806908" y="6064852"/>
            <a:ext cx="1482009" cy="276999"/>
          </a:xfrm>
          <a:prstGeom prst="rect">
            <a:avLst/>
          </a:prstGeom>
          <a:noFill/>
          <a:ln>
            <a:noFill/>
          </a:ln>
        </p:spPr>
        <p:txBody>
          <a:bodyPr wrap="none" rtlCol="0">
            <a:spAutoFit/>
          </a:bodyPr>
          <a:lstStyle/>
          <a:p>
            <a:r>
              <a:rPr lang="it-IT" sz="1200" dirty="0">
                <a:solidFill>
                  <a:prstClr val="black"/>
                </a:solidFill>
                <a:latin typeface="Calibri"/>
              </a:rPr>
              <a:t>Quantificazione DNA</a:t>
            </a:r>
          </a:p>
        </p:txBody>
      </p:sp>
      <p:cxnSp>
        <p:nvCxnSpPr>
          <p:cNvPr id="32" name="Connettore 2 31">
            <a:extLst>
              <a:ext uri="{FF2B5EF4-FFF2-40B4-BE49-F238E27FC236}">
                <a16:creationId xmlns:a16="http://schemas.microsoft.com/office/drawing/2014/main" id="{BCDC4289-7677-8F39-4D1F-24CE1616494F}"/>
              </a:ext>
            </a:extLst>
          </p:cNvPr>
          <p:cNvCxnSpPr>
            <a:cxnSpLocks/>
          </p:cNvCxnSpPr>
          <p:nvPr/>
        </p:nvCxnSpPr>
        <p:spPr>
          <a:xfrm flipH="1">
            <a:off x="5600324" y="5412576"/>
            <a:ext cx="99135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2" name="CasellaDiTesto 61">
            <a:extLst>
              <a:ext uri="{FF2B5EF4-FFF2-40B4-BE49-F238E27FC236}">
                <a16:creationId xmlns:a16="http://schemas.microsoft.com/office/drawing/2014/main" id="{A0987093-3121-B91D-1832-57AFDE04D36C}"/>
              </a:ext>
            </a:extLst>
          </p:cNvPr>
          <p:cNvSpPr txBox="1"/>
          <p:nvPr/>
        </p:nvSpPr>
        <p:spPr>
          <a:xfrm>
            <a:off x="6294686" y="3090446"/>
            <a:ext cx="1759712" cy="276999"/>
          </a:xfrm>
          <a:prstGeom prst="rect">
            <a:avLst/>
          </a:prstGeom>
          <a:noFill/>
          <a:ln>
            <a:noFill/>
          </a:ln>
        </p:spPr>
        <p:txBody>
          <a:bodyPr wrap="none" rtlCol="0">
            <a:spAutoFit/>
          </a:bodyPr>
          <a:lstStyle/>
          <a:p>
            <a:r>
              <a:rPr lang="it-IT" sz="1200" dirty="0">
                <a:solidFill>
                  <a:prstClr val="black"/>
                </a:solidFill>
                <a:latin typeface="Calibri"/>
              </a:rPr>
              <a:t>#2 Provette EDTA da 6 ml</a:t>
            </a:r>
          </a:p>
        </p:txBody>
      </p:sp>
      <p:sp>
        <p:nvSpPr>
          <p:cNvPr id="63" name="CasellaDiTesto 62">
            <a:extLst>
              <a:ext uri="{FF2B5EF4-FFF2-40B4-BE49-F238E27FC236}">
                <a16:creationId xmlns:a16="http://schemas.microsoft.com/office/drawing/2014/main" id="{2C0DEFB7-FE2F-09EC-31AC-5F09C2D7266E}"/>
              </a:ext>
            </a:extLst>
          </p:cNvPr>
          <p:cNvSpPr txBox="1"/>
          <p:nvPr/>
        </p:nvSpPr>
        <p:spPr>
          <a:xfrm>
            <a:off x="2569796" y="2666457"/>
            <a:ext cx="1811971" cy="276999"/>
          </a:xfrm>
          <a:prstGeom prst="rect">
            <a:avLst/>
          </a:prstGeom>
          <a:noFill/>
          <a:ln>
            <a:noFill/>
          </a:ln>
        </p:spPr>
        <p:txBody>
          <a:bodyPr wrap="none" rtlCol="0">
            <a:spAutoFit/>
          </a:bodyPr>
          <a:lstStyle/>
          <a:p>
            <a:r>
              <a:rPr lang="it-IT" sz="1200" dirty="0">
                <a:solidFill>
                  <a:prstClr val="black"/>
                </a:solidFill>
                <a:latin typeface="Calibri"/>
              </a:rPr>
              <a:t>Prelievo Sangue periferico</a:t>
            </a:r>
          </a:p>
        </p:txBody>
      </p:sp>
      <p:sp>
        <p:nvSpPr>
          <p:cNvPr id="9" name="CasellaDiTesto 8">
            <a:extLst>
              <a:ext uri="{FF2B5EF4-FFF2-40B4-BE49-F238E27FC236}">
                <a16:creationId xmlns:a16="http://schemas.microsoft.com/office/drawing/2014/main" id="{0FBCDF48-E6F1-F258-D230-0730A78FEEB0}"/>
              </a:ext>
            </a:extLst>
          </p:cNvPr>
          <p:cNvSpPr txBox="1"/>
          <p:nvPr/>
        </p:nvSpPr>
        <p:spPr>
          <a:xfrm>
            <a:off x="511748" y="107603"/>
            <a:ext cx="5242726" cy="538609"/>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900" dirty="0">
                <a:solidFill>
                  <a:srgbClr val="C00000"/>
                </a:solidFill>
                <a:latin typeface="+mj-lt"/>
                <a:ea typeface="+mj-ea"/>
                <a:cs typeface="+mj-cs"/>
              </a:rPr>
              <a:t>Cosa succede ‘dietro le quinte’ ?</a:t>
            </a:r>
          </a:p>
        </p:txBody>
      </p:sp>
      <p:pic>
        <p:nvPicPr>
          <p:cNvPr id="12" name="Immagine 11">
            <a:extLst>
              <a:ext uri="{FF2B5EF4-FFF2-40B4-BE49-F238E27FC236}">
                <a16:creationId xmlns:a16="http://schemas.microsoft.com/office/drawing/2014/main" id="{4A7ED7E2-43B8-884B-AC87-D3E803E79EBB}"/>
              </a:ext>
            </a:extLst>
          </p:cNvPr>
          <p:cNvPicPr>
            <a:picLocks noChangeAspect="1"/>
          </p:cNvPicPr>
          <p:nvPr/>
        </p:nvPicPr>
        <p:blipFill>
          <a:blip r:embed="rId11"/>
          <a:stretch>
            <a:fillRect/>
          </a:stretch>
        </p:blipFill>
        <p:spPr>
          <a:xfrm>
            <a:off x="3037886" y="4586816"/>
            <a:ext cx="2345471" cy="496688"/>
          </a:xfrm>
          <a:prstGeom prst="rect">
            <a:avLst/>
          </a:prstGeom>
        </p:spPr>
      </p:pic>
      <p:sp>
        <p:nvSpPr>
          <p:cNvPr id="14" name="CasellaDiTesto 13">
            <a:extLst>
              <a:ext uri="{FF2B5EF4-FFF2-40B4-BE49-F238E27FC236}">
                <a16:creationId xmlns:a16="http://schemas.microsoft.com/office/drawing/2014/main" id="{98BBCC6C-1211-DBB9-8271-8DEE98E40888}"/>
              </a:ext>
            </a:extLst>
          </p:cNvPr>
          <p:cNvSpPr txBox="1"/>
          <p:nvPr/>
        </p:nvSpPr>
        <p:spPr>
          <a:xfrm>
            <a:off x="2501956" y="6291775"/>
            <a:ext cx="16379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a:ea typeface="+mn-ea"/>
                <a:cs typeface="+mn-cs"/>
              </a:rPr>
              <a:t>Esame molecolare</a:t>
            </a:r>
          </a:p>
        </p:txBody>
      </p:sp>
      <p:pic>
        <p:nvPicPr>
          <p:cNvPr id="19" name="Immagine 18">
            <a:extLst>
              <a:ext uri="{FF2B5EF4-FFF2-40B4-BE49-F238E27FC236}">
                <a16:creationId xmlns:a16="http://schemas.microsoft.com/office/drawing/2014/main" id="{D5D98083-3620-E6DB-8220-616FCA7C43CC}"/>
              </a:ext>
            </a:extLst>
          </p:cNvPr>
          <p:cNvPicPr>
            <a:picLocks noChangeAspect="1"/>
          </p:cNvPicPr>
          <p:nvPr/>
        </p:nvPicPr>
        <p:blipFill>
          <a:blip r:embed="rId12"/>
          <a:stretch>
            <a:fillRect/>
          </a:stretch>
        </p:blipFill>
        <p:spPr>
          <a:xfrm>
            <a:off x="1236371" y="5242981"/>
            <a:ext cx="1580878" cy="1009025"/>
          </a:xfrm>
          <a:prstGeom prst="rect">
            <a:avLst/>
          </a:prstGeom>
        </p:spPr>
      </p:pic>
      <p:pic>
        <p:nvPicPr>
          <p:cNvPr id="20" name="Immagine 19">
            <a:extLst>
              <a:ext uri="{FF2B5EF4-FFF2-40B4-BE49-F238E27FC236}">
                <a16:creationId xmlns:a16="http://schemas.microsoft.com/office/drawing/2014/main" id="{0A92B661-589F-6A68-8A2D-95F3FD62304D}"/>
              </a:ext>
            </a:extLst>
          </p:cNvPr>
          <p:cNvPicPr>
            <a:picLocks noChangeAspect="1"/>
          </p:cNvPicPr>
          <p:nvPr/>
        </p:nvPicPr>
        <p:blipFill>
          <a:blip r:embed="rId13"/>
          <a:stretch>
            <a:fillRect/>
          </a:stretch>
        </p:blipFill>
        <p:spPr>
          <a:xfrm>
            <a:off x="1058489" y="4047441"/>
            <a:ext cx="1979397" cy="773202"/>
          </a:xfrm>
          <a:prstGeom prst="rect">
            <a:avLst/>
          </a:prstGeom>
        </p:spPr>
      </p:pic>
      <p:pic>
        <p:nvPicPr>
          <p:cNvPr id="22" name="Immagine 21">
            <a:extLst>
              <a:ext uri="{FF2B5EF4-FFF2-40B4-BE49-F238E27FC236}">
                <a16:creationId xmlns:a16="http://schemas.microsoft.com/office/drawing/2014/main" id="{8336130D-1344-7C83-D367-68D89428DD2D}"/>
              </a:ext>
            </a:extLst>
          </p:cNvPr>
          <p:cNvPicPr>
            <a:picLocks noChangeAspect="1"/>
          </p:cNvPicPr>
          <p:nvPr/>
        </p:nvPicPr>
        <p:blipFill>
          <a:blip r:embed="rId14"/>
          <a:stretch>
            <a:fillRect/>
          </a:stretch>
        </p:blipFill>
        <p:spPr>
          <a:xfrm>
            <a:off x="3150264" y="5316240"/>
            <a:ext cx="1762371" cy="824028"/>
          </a:xfrm>
          <a:prstGeom prst="rect">
            <a:avLst/>
          </a:prstGeom>
        </p:spPr>
      </p:pic>
      <p:pic>
        <p:nvPicPr>
          <p:cNvPr id="29" name="Picture 2">
            <a:extLst>
              <a:ext uri="{FF2B5EF4-FFF2-40B4-BE49-F238E27FC236}">
                <a16:creationId xmlns:a16="http://schemas.microsoft.com/office/drawing/2014/main" id="{4EDF7B8C-E223-42F3-F9CC-DB164F928CE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7374" y="1233541"/>
            <a:ext cx="1508071" cy="159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Connettore 2 32">
            <a:extLst>
              <a:ext uri="{FF2B5EF4-FFF2-40B4-BE49-F238E27FC236}">
                <a16:creationId xmlns:a16="http://schemas.microsoft.com/office/drawing/2014/main" id="{839620BB-19F3-861E-D335-DFD88E365AE3}"/>
              </a:ext>
            </a:extLst>
          </p:cNvPr>
          <p:cNvCxnSpPr>
            <a:cxnSpLocks/>
          </p:cNvCxnSpPr>
          <p:nvPr/>
        </p:nvCxnSpPr>
        <p:spPr>
          <a:xfrm>
            <a:off x="1774583" y="1975387"/>
            <a:ext cx="93259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7" name="Segnaposto testo 4">
            <a:extLst>
              <a:ext uri="{FF2B5EF4-FFF2-40B4-BE49-F238E27FC236}">
                <a16:creationId xmlns:a16="http://schemas.microsoft.com/office/drawing/2014/main" id="{E91C8335-996F-DFCA-F222-2DF482DF2D62}"/>
              </a:ext>
            </a:extLst>
          </p:cNvPr>
          <p:cNvSpPr txBox="1">
            <a:spLocks/>
          </p:cNvSpPr>
          <p:nvPr/>
        </p:nvSpPr>
        <p:spPr>
          <a:xfrm>
            <a:off x="4769903" y="6542325"/>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dirty="0">
                <a:solidFill>
                  <a:schemeClr val="tx1"/>
                </a:solidFill>
              </a:rPr>
              <a:t>Giornata del Paziente 2025</a:t>
            </a:r>
          </a:p>
        </p:txBody>
      </p:sp>
    </p:spTree>
    <p:extLst>
      <p:ext uri="{BB962C8B-B14F-4D97-AF65-F5344CB8AC3E}">
        <p14:creationId xmlns:p14="http://schemas.microsoft.com/office/powerpoint/2010/main" val="3085871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C5A061FE-6A12-8F35-CE2E-6B8F37DCDF72}"/>
              </a:ext>
            </a:extLst>
          </p:cNvPr>
          <p:cNvSpPr txBox="1"/>
          <p:nvPr/>
        </p:nvSpPr>
        <p:spPr>
          <a:xfrm>
            <a:off x="245983" y="222232"/>
            <a:ext cx="6996692" cy="538609"/>
          </a:xfrm>
          <a:prstGeom prst="rect">
            <a:avLst/>
          </a:prstGeom>
          <a:noFill/>
        </p:spPr>
        <p:txBody>
          <a:bodyPr wrap="square" rtlCol="0">
            <a:spAutoFit/>
          </a:bodyPr>
          <a:lstStyle/>
          <a:p>
            <a:r>
              <a:rPr lang="it-IT" dirty="0"/>
              <a:t>Sospetto Diagnostico: </a:t>
            </a:r>
            <a:r>
              <a:rPr lang="it-IT" sz="2900" dirty="0">
                <a:solidFill>
                  <a:srgbClr val="C00000"/>
                </a:solidFill>
                <a:latin typeface="+mj-lt"/>
                <a:ea typeface="+mj-ea"/>
                <a:cs typeface="+mj-cs"/>
              </a:rPr>
              <a:t>TROMBOCITEMIA ESSENZIALE</a:t>
            </a:r>
          </a:p>
        </p:txBody>
      </p:sp>
      <p:sp>
        <p:nvSpPr>
          <p:cNvPr id="5" name="CasellaDiTesto 4">
            <a:extLst>
              <a:ext uri="{FF2B5EF4-FFF2-40B4-BE49-F238E27FC236}">
                <a16:creationId xmlns:a16="http://schemas.microsoft.com/office/drawing/2014/main" id="{549C5C85-46C3-3BF4-D207-384DE4B94DAD}"/>
              </a:ext>
            </a:extLst>
          </p:cNvPr>
          <p:cNvSpPr txBox="1"/>
          <p:nvPr/>
        </p:nvSpPr>
        <p:spPr>
          <a:xfrm>
            <a:off x="3103639" y="2053166"/>
            <a:ext cx="1871888" cy="523220"/>
          </a:xfrm>
          <a:prstGeom prst="rect">
            <a:avLst/>
          </a:prstGeom>
          <a:noFill/>
        </p:spPr>
        <p:txBody>
          <a:bodyPr wrap="square" rtlCol="0">
            <a:spAutoFit/>
          </a:bodyPr>
          <a:lstStyle/>
          <a:p>
            <a:r>
              <a:rPr lang="it-IT" sz="2800" i="1" dirty="0"/>
              <a:t>JAK2</a:t>
            </a:r>
            <a:r>
              <a:rPr lang="it-IT" sz="2400" dirty="0"/>
              <a:t>V617F</a:t>
            </a:r>
            <a:r>
              <a:rPr lang="it-IT" i="1" dirty="0"/>
              <a:t> </a:t>
            </a:r>
          </a:p>
        </p:txBody>
      </p:sp>
      <p:pic>
        <p:nvPicPr>
          <p:cNvPr id="1026" name="Picture 2" descr="undefined">
            <a:extLst>
              <a:ext uri="{FF2B5EF4-FFF2-40B4-BE49-F238E27FC236}">
                <a16:creationId xmlns:a16="http://schemas.microsoft.com/office/drawing/2014/main" id="{99BB1412-6D2D-F2EC-B5EA-B94CFAF779A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2066464">
            <a:off x="40082" y="3660622"/>
            <a:ext cx="2750649" cy="16486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72" name="Diagramma 1071">
            <a:extLst>
              <a:ext uri="{FF2B5EF4-FFF2-40B4-BE49-F238E27FC236}">
                <a16:creationId xmlns:a16="http://schemas.microsoft.com/office/drawing/2014/main" id="{81DE15A9-9535-3799-805E-2452E0BB0990}"/>
              </a:ext>
            </a:extLst>
          </p:cNvPr>
          <p:cNvGraphicFramePr/>
          <p:nvPr>
            <p:extLst>
              <p:ext uri="{D42A27DB-BD31-4B8C-83A1-F6EECF244321}">
                <p14:modId xmlns:p14="http://schemas.microsoft.com/office/powerpoint/2010/main" val="4023836031"/>
              </p:ext>
            </p:extLst>
          </p:nvPr>
        </p:nvGraphicFramePr>
        <p:xfrm>
          <a:off x="7295512" y="-31693"/>
          <a:ext cx="4472041" cy="14625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Segnaposto testo 4">
            <a:extLst>
              <a:ext uri="{FF2B5EF4-FFF2-40B4-BE49-F238E27FC236}">
                <a16:creationId xmlns:a16="http://schemas.microsoft.com/office/drawing/2014/main" id="{0B6D0168-1689-372F-2B56-6F099557C990}"/>
              </a:ext>
            </a:extLst>
          </p:cNvPr>
          <p:cNvSpPr txBox="1">
            <a:spLocks/>
          </p:cNvSpPr>
          <p:nvPr/>
        </p:nvSpPr>
        <p:spPr>
          <a:xfrm>
            <a:off x="0" y="6549506"/>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dirty="0">
                <a:solidFill>
                  <a:schemeClr val="tx1"/>
                </a:solidFill>
              </a:rPr>
              <a:t>Giornata del Paziente 2025</a:t>
            </a:r>
          </a:p>
        </p:txBody>
      </p:sp>
      <p:pic>
        <p:nvPicPr>
          <p:cNvPr id="18" name="Immagine 17">
            <a:extLst>
              <a:ext uri="{FF2B5EF4-FFF2-40B4-BE49-F238E27FC236}">
                <a16:creationId xmlns:a16="http://schemas.microsoft.com/office/drawing/2014/main" id="{872BC427-F966-4C7F-B268-FCE5262B417D}"/>
              </a:ext>
            </a:extLst>
          </p:cNvPr>
          <p:cNvPicPr>
            <a:picLocks noChangeAspect="1"/>
          </p:cNvPicPr>
          <p:nvPr/>
        </p:nvPicPr>
        <p:blipFill>
          <a:blip r:embed="rId9"/>
          <a:stretch>
            <a:fillRect/>
          </a:stretch>
        </p:blipFill>
        <p:spPr>
          <a:xfrm>
            <a:off x="4975528" y="2100949"/>
            <a:ext cx="6557293" cy="1208356"/>
          </a:xfrm>
          <a:prstGeom prst="rect">
            <a:avLst/>
          </a:prstGeom>
        </p:spPr>
      </p:pic>
      <p:pic>
        <p:nvPicPr>
          <p:cNvPr id="19" name="Immagine 18">
            <a:extLst>
              <a:ext uri="{FF2B5EF4-FFF2-40B4-BE49-F238E27FC236}">
                <a16:creationId xmlns:a16="http://schemas.microsoft.com/office/drawing/2014/main" id="{688F86C2-ED64-4DC4-AFC4-B8283F9D7309}"/>
              </a:ext>
            </a:extLst>
          </p:cNvPr>
          <p:cNvPicPr>
            <a:picLocks noChangeAspect="1"/>
          </p:cNvPicPr>
          <p:nvPr/>
        </p:nvPicPr>
        <p:blipFill>
          <a:blip r:embed="rId10"/>
          <a:stretch>
            <a:fillRect/>
          </a:stretch>
        </p:blipFill>
        <p:spPr>
          <a:xfrm>
            <a:off x="4841412" y="3721876"/>
            <a:ext cx="6844531" cy="1144099"/>
          </a:xfrm>
          <a:prstGeom prst="rect">
            <a:avLst/>
          </a:prstGeom>
        </p:spPr>
      </p:pic>
      <p:pic>
        <p:nvPicPr>
          <p:cNvPr id="20" name="Immagine 19">
            <a:extLst>
              <a:ext uri="{FF2B5EF4-FFF2-40B4-BE49-F238E27FC236}">
                <a16:creationId xmlns:a16="http://schemas.microsoft.com/office/drawing/2014/main" id="{B642B82A-D2E8-4B59-80A1-0B2B62092528}"/>
              </a:ext>
            </a:extLst>
          </p:cNvPr>
          <p:cNvPicPr>
            <a:picLocks noChangeAspect="1"/>
          </p:cNvPicPr>
          <p:nvPr/>
        </p:nvPicPr>
        <p:blipFill>
          <a:blip r:embed="rId11"/>
          <a:stretch>
            <a:fillRect/>
          </a:stretch>
        </p:blipFill>
        <p:spPr>
          <a:xfrm>
            <a:off x="4778335" y="5296243"/>
            <a:ext cx="7413664" cy="1417386"/>
          </a:xfrm>
          <a:prstGeom prst="rect">
            <a:avLst/>
          </a:prstGeom>
        </p:spPr>
      </p:pic>
      <p:sp>
        <p:nvSpPr>
          <p:cNvPr id="21" name="CasellaDiTesto 20">
            <a:extLst>
              <a:ext uri="{FF2B5EF4-FFF2-40B4-BE49-F238E27FC236}">
                <a16:creationId xmlns:a16="http://schemas.microsoft.com/office/drawing/2014/main" id="{2011EBC6-045D-4205-9442-38704C6F694B}"/>
              </a:ext>
            </a:extLst>
          </p:cNvPr>
          <p:cNvSpPr txBox="1"/>
          <p:nvPr/>
        </p:nvSpPr>
        <p:spPr>
          <a:xfrm>
            <a:off x="3504419" y="3765629"/>
            <a:ext cx="1074713" cy="523220"/>
          </a:xfrm>
          <a:prstGeom prst="rect">
            <a:avLst/>
          </a:prstGeom>
          <a:noFill/>
        </p:spPr>
        <p:txBody>
          <a:bodyPr wrap="square" rtlCol="0">
            <a:spAutoFit/>
          </a:bodyPr>
          <a:lstStyle/>
          <a:p>
            <a:r>
              <a:rPr lang="it-IT" sz="2800" i="1" dirty="0"/>
              <a:t>CALR</a:t>
            </a:r>
            <a:r>
              <a:rPr lang="it-IT" i="1" dirty="0"/>
              <a:t> </a:t>
            </a:r>
          </a:p>
        </p:txBody>
      </p:sp>
      <p:sp>
        <p:nvSpPr>
          <p:cNvPr id="22" name="CasellaDiTesto 21">
            <a:extLst>
              <a:ext uri="{FF2B5EF4-FFF2-40B4-BE49-F238E27FC236}">
                <a16:creationId xmlns:a16="http://schemas.microsoft.com/office/drawing/2014/main" id="{FB9AF97C-533F-43F6-A89A-E1FE0F928B29}"/>
              </a:ext>
            </a:extLst>
          </p:cNvPr>
          <p:cNvSpPr txBox="1"/>
          <p:nvPr/>
        </p:nvSpPr>
        <p:spPr>
          <a:xfrm>
            <a:off x="3502227" y="5523520"/>
            <a:ext cx="1074713" cy="523220"/>
          </a:xfrm>
          <a:prstGeom prst="rect">
            <a:avLst/>
          </a:prstGeom>
          <a:noFill/>
        </p:spPr>
        <p:txBody>
          <a:bodyPr wrap="square" rtlCol="0">
            <a:spAutoFit/>
          </a:bodyPr>
          <a:lstStyle/>
          <a:p>
            <a:r>
              <a:rPr lang="it-IT" sz="2800" i="1" dirty="0"/>
              <a:t>MPL</a:t>
            </a:r>
            <a:r>
              <a:rPr lang="it-IT" i="1" dirty="0"/>
              <a:t> </a:t>
            </a:r>
          </a:p>
        </p:txBody>
      </p:sp>
      <p:sp>
        <p:nvSpPr>
          <p:cNvPr id="15" name="CasellaDiTesto 14">
            <a:extLst>
              <a:ext uri="{FF2B5EF4-FFF2-40B4-BE49-F238E27FC236}">
                <a16:creationId xmlns:a16="http://schemas.microsoft.com/office/drawing/2014/main" id="{28043ED8-E868-4504-9D12-40DA139E06DA}"/>
              </a:ext>
            </a:extLst>
          </p:cNvPr>
          <p:cNvSpPr txBox="1"/>
          <p:nvPr/>
        </p:nvSpPr>
        <p:spPr>
          <a:xfrm>
            <a:off x="9216428" y="5976888"/>
            <a:ext cx="553357" cy="230832"/>
          </a:xfrm>
          <a:prstGeom prst="rect">
            <a:avLst/>
          </a:prstGeom>
        </p:spPr>
        <p:txBody>
          <a:bodyPr vert="horz" wrap="none" lIns="91440" tIns="45720" rIns="91440" bIns="45720" rtlCol="0" anchor="ctr">
            <a:spAutoFit/>
          </a:bodyPr>
          <a:lstStyle/>
          <a:p>
            <a:pPr algn="l"/>
            <a:r>
              <a:rPr lang="it-IT" sz="900" dirty="0" err="1">
                <a:solidFill>
                  <a:schemeClr val="tx1">
                    <a:lumMod val="75000"/>
                    <a:lumOff val="25000"/>
                  </a:schemeClr>
                </a:solidFill>
              </a:rPr>
              <a:t>Exon</a:t>
            </a:r>
            <a:r>
              <a:rPr lang="it-IT" sz="900" dirty="0">
                <a:solidFill>
                  <a:schemeClr val="tx1">
                    <a:lumMod val="75000"/>
                    <a:lumOff val="25000"/>
                  </a:schemeClr>
                </a:solidFill>
              </a:rPr>
              <a:t> 10</a:t>
            </a:r>
          </a:p>
        </p:txBody>
      </p:sp>
      <p:sp>
        <p:nvSpPr>
          <p:cNvPr id="16" name="CasellaDiTesto 15">
            <a:extLst>
              <a:ext uri="{FF2B5EF4-FFF2-40B4-BE49-F238E27FC236}">
                <a16:creationId xmlns:a16="http://schemas.microsoft.com/office/drawing/2014/main" id="{110417E1-7717-4B43-8489-ED5B83CC8A09}"/>
              </a:ext>
            </a:extLst>
          </p:cNvPr>
          <p:cNvSpPr txBox="1"/>
          <p:nvPr/>
        </p:nvSpPr>
        <p:spPr>
          <a:xfrm>
            <a:off x="8366366" y="4834796"/>
            <a:ext cx="2871171" cy="276999"/>
          </a:xfrm>
          <a:prstGeom prst="rect">
            <a:avLst/>
          </a:prstGeom>
        </p:spPr>
        <p:txBody>
          <a:bodyPr vert="horz" wrap="none" lIns="91440" tIns="45720" rIns="91440" bIns="45720" rtlCol="0" anchor="ctr">
            <a:spAutoFit/>
          </a:bodyPr>
          <a:lstStyle/>
          <a:p>
            <a:pPr algn="l"/>
            <a:r>
              <a:rPr lang="it-IT" sz="1200" b="1" dirty="0">
                <a:solidFill>
                  <a:srgbClr val="FF0000"/>
                </a:solidFill>
              </a:rPr>
              <a:t>Mutazioni atipiche (tipo-1 like, tipo-2 like)</a:t>
            </a:r>
          </a:p>
        </p:txBody>
      </p:sp>
      <p:cxnSp>
        <p:nvCxnSpPr>
          <p:cNvPr id="23" name="Connettore 2 22">
            <a:extLst>
              <a:ext uri="{FF2B5EF4-FFF2-40B4-BE49-F238E27FC236}">
                <a16:creationId xmlns:a16="http://schemas.microsoft.com/office/drawing/2014/main" id="{38EC5276-9DC2-464F-9B50-0B631F993A4A}"/>
              </a:ext>
            </a:extLst>
          </p:cNvPr>
          <p:cNvCxnSpPr>
            <a:cxnSpLocks/>
          </p:cNvCxnSpPr>
          <p:nvPr/>
        </p:nvCxnSpPr>
        <p:spPr>
          <a:xfrm>
            <a:off x="9691117" y="4577925"/>
            <a:ext cx="0" cy="256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C56D89F0-927B-8E28-54FB-665680EDEB28}"/>
              </a:ext>
            </a:extLst>
          </p:cNvPr>
          <p:cNvPicPr>
            <a:picLocks noChangeAspect="1"/>
          </p:cNvPicPr>
          <p:nvPr/>
        </p:nvPicPr>
        <p:blipFill rotWithShape="1">
          <a:blip r:embed="rId12"/>
          <a:srcRect l="7006" t="10612" r="65302" b="26740"/>
          <a:stretch/>
        </p:blipFill>
        <p:spPr>
          <a:xfrm>
            <a:off x="424447" y="1107403"/>
            <a:ext cx="1871888" cy="1987092"/>
          </a:xfrm>
          <a:prstGeom prst="rect">
            <a:avLst/>
          </a:prstGeom>
        </p:spPr>
      </p:pic>
    </p:spTree>
    <p:extLst>
      <p:ext uri="{BB962C8B-B14F-4D97-AF65-F5344CB8AC3E}">
        <p14:creationId xmlns:p14="http://schemas.microsoft.com/office/powerpoint/2010/main" val="2409188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ttangolo 54">
            <a:extLst>
              <a:ext uri="{FF2B5EF4-FFF2-40B4-BE49-F238E27FC236}">
                <a16:creationId xmlns:a16="http://schemas.microsoft.com/office/drawing/2014/main" id="{9B070C95-EC08-38EB-EAA7-BF459B48E4F3}"/>
              </a:ext>
            </a:extLst>
          </p:cNvPr>
          <p:cNvSpPr/>
          <p:nvPr/>
        </p:nvSpPr>
        <p:spPr>
          <a:xfrm>
            <a:off x="3040062" y="1484313"/>
            <a:ext cx="6111875" cy="3889375"/>
          </a:xfrm>
          <a:prstGeom prst="rect">
            <a:avLst/>
          </a:prstGeom>
          <a:noFill/>
          <a:ln>
            <a:noFill/>
          </a:ln>
        </p:spPr>
        <p:txBody>
          <a:bodyPr spcFirstLastPara="1" wrap="square" lIns="91425" tIns="91425" rIns="91425" bIns="91425" anchor="ctr" anchorCtr="0">
            <a:noAutofit/>
          </a:bodyPr>
          <a:lstStyle/>
          <a:p>
            <a:r>
              <a:rPr lang="it-IT" sz="1100">
                <a:effectLst/>
                <a:latin typeface="Arial" panose="020B0604020202020204" pitchFamily="34" charset="0"/>
                <a:ea typeface="Arial" panose="020B0604020202020204" pitchFamily="34" charset="0"/>
              </a:rPr>
              <a:t> </a:t>
            </a:r>
          </a:p>
        </p:txBody>
      </p:sp>
      <p:sp>
        <p:nvSpPr>
          <p:cNvPr id="56" name="Rettangolo 55">
            <a:extLst>
              <a:ext uri="{FF2B5EF4-FFF2-40B4-BE49-F238E27FC236}">
                <a16:creationId xmlns:a16="http://schemas.microsoft.com/office/drawing/2014/main" id="{631FB5C5-2022-9D3D-3354-FFAE2912ACA5}"/>
              </a:ext>
            </a:extLst>
          </p:cNvPr>
          <p:cNvSpPr/>
          <p:nvPr/>
        </p:nvSpPr>
        <p:spPr>
          <a:xfrm>
            <a:off x="3040062" y="1498283"/>
            <a:ext cx="6111875" cy="3861435"/>
          </a:xfrm>
          <a:prstGeom prst="rect">
            <a:avLst/>
          </a:prstGeom>
          <a:noFill/>
          <a:ln>
            <a:noFill/>
          </a:ln>
        </p:spPr>
        <p:txBody>
          <a:bodyPr spcFirstLastPara="1" wrap="square" lIns="91425" tIns="91425" rIns="91425" bIns="91425" anchor="ctr" anchorCtr="0">
            <a:noAutofit/>
          </a:bodyPr>
          <a:lstStyle/>
          <a:p>
            <a:r>
              <a:rPr lang="it-IT" sz="1100">
                <a:effectLst/>
                <a:latin typeface="Arial" panose="020B0604020202020204" pitchFamily="34" charset="0"/>
                <a:ea typeface="Arial" panose="020B0604020202020204" pitchFamily="34" charset="0"/>
              </a:rPr>
              <a:t> </a:t>
            </a:r>
          </a:p>
        </p:txBody>
      </p:sp>
      <p:pic>
        <p:nvPicPr>
          <p:cNvPr id="1070" name="Immagine 1069">
            <a:extLst>
              <a:ext uri="{FF2B5EF4-FFF2-40B4-BE49-F238E27FC236}">
                <a16:creationId xmlns:a16="http://schemas.microsoft.com/office/drawing/2014/main" id="{6D55A19F-0759-6120-E2BD-237F437B8034}"/>
              </a:ext>
            </a:extLst>
          </p:cNvPr>
          <p:cNvPicPr>
            <a:picLocks noChangeAspect="1"/>
          </p:cNvPicPr>
          <p:nvPr/>
        </p:nvPicPr>
        <p:blipFill>
          <a:blip r:embed="rId3"/>
          <a:srcRect l="39087" t="55563" r="20203"/>
          <a:stretch/>
        </p:blipFill>
        <p:spPr>
          <a:xfrm>
            <a:off x="893929" y="1003111"/>
            <a:ext cx="2756848" cy="1923984"/>
          </a:xfrm>
          <a:prstGeom prst="rect">
            <a:avLst/>
          </a:prstGeom>
        </p:spPr>
      </p:pic>
      <p:sp>
        <p:nvSpPr>
          <p:cNvPr id="1071" name="CasellaDiTesto 1070">
            <a:extLst>
              <a:ext uri="{FF2B5EF4-FFF2-40B4-BE49-F238E27FC236}">
                <a16:creationId xmlns:a16="http://schemas.microsoft.com/office/drawing/2014/main" id="{E787CE6F-DB5A-6EDE-4DB9-F9AD51D8F707}"/>
              </a:ext>
            </a:extLst>
          </p:cNvPr>
          <p:cNvSpPr txBox="1"/>
          <p:nvPr/>
        </p:nvSpPr>
        <p:spPr>
          <a:xfrm>
            <a:off x="1030404" y="2927095"/>
            <a:ext cx="2756847" cy="369332"/>
          </a:xfrm>
          <a:prstGeom prst="rect">
            <a:avLst/>
          </a:prstGeom>
          <a:noFill/>
        </p:spPr>
        <p:txBody>
          <a:bodyPr wrap="square" rtlCol="0">
            <a:spAutoFit/>
          </a:bodyPr>
          <a:lstStyle/>
          <a:p>
            <a:r>
              <a:rPr lang="it-IT" dirty="0"/>
              <a:t>NEGATIVO (no mutazione)</a:t>
            </a:r>
          </a:p>
        </p:txBody>
      </p:sp>
      <p:pic>
        <p:nvPicPr>
          <p:cNvPr id="1073" name="Immagine 1072">
            <a:extLst>
              <a:ext uri="{FF2B5EF4-FFF2-40B4-BE49-F238E27FC236}">
                <a16:creationId xmlns:a16="http://schemas.microsoft.com/office/drawing/2014/main" id="{942E748D-B204-8089-D1A2-1A7DB3EC42E4}"/>
              </a:ext>
            </a:extLst>
          </p:cNvPr>
          <p:cNvPicPr>
            <a:picLocks noChangeAspect="1"/>
          </p:cNvPicPr>
          <p:nvPr/>
        </p:nvPicPr>
        <p:blipFill>
          <a:blip r:embed="rId4"/>
          <a:srcRect l="52970"/>
          <a:stretch/>
        </p:blipFill>
        <p:spPr>
          <a:xfrm>
            <a:off x="4196688" y="1188922"/>
            <a:ext cx="2756848" cy="1790646"/>
          </a:xfrm>
          <a:prstGeom prst="rect">
            <a:avLst/>
          </a:prstGeom>
        </p:spPr>
      </p:pic>
      <p:sp>
        <p:nvSpPr>
          <p:cNvPr id="1074" name="CasellaDiTesto 1073">
            <a:extLst>
              <a:ext uri="{FF2B5EF4-FFF2-40B4-BE49-F238E27FC236}">
                <a16:creationId xmlns:a16="http://schemas.microsoft.com/office/drawing/2014/main" id="{1BCAEE31-754C-F1CB-8CFB-D55C8DE9CBF9}"/>
              </a:ext>
            </a:extLst>
          </p:cNvPr>
          <p:cNvSpPr txBox="1"/>
          <p:nvPr/>
        </p:nvSpPr>
        <p:spPr>
          <a:xfrm>
            <a:off x="4466252" y="2927095"/>
            <a:ext cx="2756847" cy="369332"/>
          </a:xfrm>
          <a:prstGeom prst="rect">
            <a:avLst/>
          </a:prstGeom>
          <a:noFill/>
        </p:spPr>
        <p:txBody>
          <a:bodyPr wrap="square" rtlCol="0">
            <a:spAutoFit/>
          </a:bodyPr>
          <a:lstStyle/>
          <a:p>
            <a:r>
              <a:rPr lang="it-IT" dirty="0"/>
              <a:t>POSITIVO (si mutazione)</a:t>
            </a:r>
          </a:p>
        </p:txBody>
      </p:sp>
      <p:sp>
        <p:nvSpPr>
          <p:cNvPr id="1075" name="CasellaDiTesto 1074">
            <a:extLst>
              <a:ext uri="{FF2B5EF4-FFF2-40B4-BE49-F238E27FC236}">
                <a16:creationId xmlns:a16="http://schemas.microsoft.com/office/drawing/2014/main" id="{FE0A6614-4ED2-1D8E-E8F0-D418F4FBDFBE}"/>
              </a:ext>
            </a:extLst>
          </p:cNvPr>
          <p:cNvSpPr txBox="1"/>
          <p:nvPr/>
        </p:nvSpPr>
        <p:spPr>
          <a:xfrm>
            <a:off x="457200" y="300251"/>
            <a:ext cx="5161722" cy="369332"/>
          </a:xfrm>
          <a:prstGeom prst="rect">
            <a:avLst/>
          </a:prstGeom>
          <a:noFill/>
        </p:spPr>
        <p:txBody>
          <a:bodyPr wrap="square" rtlCol="0">
            <a:spAutoFit/>
          </a:bodyPr>
          <a:lstStyle/>
          <a:p>
            <a:r>
              <a:rPr lang="it-IT" i="1" dirty="0">
                <a:solidFill>
                  <a:srgbClr val="C00000"/>
                </a:solidFill>
              </a:rPr>
              <a:t>JAK2</a:t>
            </a:r>
            <a:r>
              <a:rPr lang="it-IT" dirty="0">
                <a:solidFill>
                  <a:srgbClr val="C00000"/>
                </a:solidFill>
              </a:rPr>
              <a:t>: p.V617F  </a:t>
            </a:r>
            <a:r>
              <a:rPr lang="it-IT" dirty="0">
                <a:solidFill>
                  <a:srgbClr val="C00000"/>
                </a:solidFill>
                <a:sym typeface="Wingdings" panose="05000000000000000000" pitchFamily="2" charset="2"/>
              </a:rPr>
              <a:t> Droplet  Digital PCR</a:t>
            </a:r>
            <a:endParaRPr lang="it-IT" dirty="0">
              <a:solidFill>
                <a:srgbClr val="C00000"/>
              </a:solidFill>
            </a:endParaRPr>
          </a:p>
        </p:txBody>
      </p:sp>
      <p:sp>
        <p:nvSpPr>
          <p:cNvPr id="1076" name="Freccia a destra 1075">
            <a:extLst>
              <a:ext uri="{FF2B5EF4-FFF2-40B4-BE49-F238E27FC236}">
                <a16:creationId xmlns:a16="http://schemas.microsoft.com/office/drawing/2014/main" id="{3B1553EE-20E9-FC7F-AF2D-CDE7770E403A}"/>
              </a:ext>
            </a:extLst>
          </p:cNvPr>
          <p:cNvSpPr/>
          <p:nvPr/>
        </p:nvSpPr>
        <p:spPr>
          <a:xfrm>
            <a:off x="7029986" y="3064247"/>
            <a:ext cx="810330" cy="111440"/>
          </a:xfrm>
          <a:prstGeom prst="rightArrow">
            <a:avLst/>
          </a:prstGeom>
          <a:solidFill>
            <a:srgbClr val="C000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it-IT"/>
          </a:p>
        </p:txBody>
      </p:sp>
      <p:sp>
        <p:nvSpPr>
          <p:cNvPr id="1077" name="CasellaDiTesto 1076">
            <a:extLst>
              <a:ext uri="{FF2B5EF4-FFF2-40B4-BE49-F238E27FC236}">
                <a16:creationId xmlns:a16="http://schemas.microsoft.com/office/drawing/2014/main" id="{263F0D1C-23CA-4C30-1670-2EC12E251303}"/>
              </a:ext>
            </a:extLst>
          </p:cNvPr>
          <p:cNvSpPr txBox="1"/>
          <p:nvPr/>
        </p:nvSpPr>
        <p:spPr>
          <a:xfrm>
            <a:off x="7840316" y="2928685"/>
            <a:ext cx="4491727" cy="369332"/>
          </a:xfrm>
          <a:prstGeom prst="rect">
            <a:avLst/>
          </a:prstGeom>
          <a:noFill/>
        </p:spPr>
        <p:txBody>
          <a:bodyPr wrap="square" rtlCol="0">
            <a:spAutoFit/>
          </a:bodyPr>
          <a:lstStyle/>
          <a:p>
            <a:r>
              <a:rPr lang="it-IT" dirty="0"/>
              <a:t>% cellule mutate rispetto alle cellule totali</a:t>
            </a:r>
          </a:p>
        </p:txBody>
      </p:sp>
      <p:sp>
        <p:nvSpPr>
          <p:cNvPr id="1079" name="CasellaDiTesto 1078">
            <a:extLst>
              <a:ext uri="{FF2B5EF4-FFF2-40B4-BE49-F238E27FC236}">
                <a16:creationId xmlns:a16="http://schemas.microsoft.com/office/drawing/2014/main" id="{3B50C42E-08B8-320E-F95C-61132195D5AB}"/>
              </a:ext>
            </a:extLst>
          </p:cNvPr>
          <p:cNvSpPr txBox="1"/>
          <p:nvPr/>
        </p:nvSpPr>
        <p:spPr>
          <a:xfrm>
            <a:off x="1616109" y="863804"/>
            <a:ext cx="1538416" cy="338554"/>
          </a:xfrm>
          <a:prstGeom prst="rect">
            <a:avLst/>
          </a:prstGeom>
          <a:noFill/>
        </p:spPr>
        <p:txBody>
          <a:bodyPr wrap="square" rtlCol="0">
            <a:spAutoFit/>
          </a:bodyPr>
          <a:lstStyle/>
          <a:p>
            <a:r>
              <a:rPr lang="it-IT" sz="1600" dirty="0"/>
              <a:t>Campione 1</a:t>
            </a:r>
          </a:p>
        </p:txBody>
      </p:sp>
      <p:sp>
        <p:nvSpPr>
          <p:cNvPr id="1080" name="CasellaDiTesto 1079">
            <a:extLst>
              <a:ext uri="{FF2B5EF4-FFF2-40B4-BE49-F238E27FC236}">
                <a16:creationId xmlns:a16="http://schemas.microsoft.com/office/drawing/2014/main" id="{A269B5D8-DC8B-917A-4308-14962DF14276}"/>
              </a:ext>
            </a:extLst>
          </p:cNvPr>
          <p:cNvSpPr txBox="1"/>
          <p:nvPr/>
        </p:nvSpPr>
        <p:spPr>
          <a:xfrm>
            <a:off x="5075467" y="863804"/>
            <a:ext cx="1538416" cy="338554"/>
          </a:xfrm>
          <a:prstGeom prst="rect">
            <a:avLst/>
          </a:prstGeom>
          <a:noFill/>
        </p:spPr>
        <p:txBody>
          <a:bodyPr wrap="square" rtlCol="0">
            <a:spAutoFit/>
          </a:bodyPr>
          <a:lstStyle/>
          <a:p>
            <a:r>
              <a:rPr lang="it-IT" sz="1600" dirty="0"/>
              <a:t>Campione 2</a:t>
            </a:r>
          </a:p>
        </p:txBody>
      </p:sp>
      <p:pic>
        <p:nvPicPr>
          <p:cNvPr id="6" name="Immagine 5">
            <a:extLst>
              <a:ext uri="{FF2B5EF4-FFF2-40B4-BE49-F238E27FC236}">
                <a16:creationId xmlns:a16="http://schemas.microsoft.com/office/drawing/2014/main" id="{C43B6C40-A2A1-E4A8-34E2-525A40F6EFB6}"/>
              </a:ext>
            </a:extLst>
          </p:cNvPr>
          <p:cNvPicPr>
            <a:picLocks noChangeAspect="1"/>
          </p:cNvPicPr>
          <p:nvPr/>
        </p:nvPicPr>
        <p:blipFill>
          <a:blip r:embed="rId5"/>
          <a:stretch>
            <a:fillRect/>
          </a:stretch>
        </p:blipFill>
        <p:spPr>
          <a:xfrm>
            <a:off x="8976530" y="1117945"/>
            <a:ext cx="1237595" cy="1932599"/>
          </a:xfrm>
          <a:prstGeom prst="rect">
            <a:avLst/>
          </a:prstGeom>
        </p:spPr>
      </p:pic>
      <p:sp>
        <p:nvSpPr>
          <p:cNvPr id="7" name="CasellaDiTesto 6">
            <a:extLst>
              <a:ext uri="{FF2B5EF4-FFF2-40B4-BE49-F238E27FC236}">
                <a16:creationId xmlns:a16="http://schemas.microsoft.com/office/drawing/2014/main" id="{6A97B552-DCBE-6DF8-DDBD-DAB8467EDCD6}"/>
              </a:ext>
            </a:extLst>
          </p:cNvPr>
          <p:cNvSpPr txBox="1"/>
          <p:nvPr/>
        </p:nvSpPr>
        <p:spPr>
          <a:xfrm>
            <a:off x="970770" y="4960568"/>
            <a:ext cx="2756847" cy="369332"/>
          </a:xfrm>
          <a:prstGeom prst="rect">
            <a:avLst/>
          </a:prstGeom>
          <a:noFill/>
        </p:spPr>
        <p:txBody>
          <a:bodyPr wrap="square" rtlCol="0">
            <a:spAutoFit/>
          </a:bodyPr>
          <a:lstStyle/>
          <a:p>
            <a:r>
              <a:rPr lang="it-IT" dirty="0"/>
              <a:t>DUBBIO (che significa??)</a:t>
            </a:r>
          </a:p>
        </p:txBody>
      </p:sp>
      <p:pic>
        <p:nvPicPr>
          <p:cNvPr id="8" name="Immagine 7">
            <a:extLst>
              <a:ext uri="{FF2B5EF4-FFF2-40B4-BE49-F238E27FC236}">
                <a16:creationId xmlns:a16="http://schemas.microsoft.com/office/drawing/2014/main" id="{9FB24852-54B2-BB5C-D2DB-EFD1ED084AD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30496" y="3889314"/>
            <a:ext cx="5486400" cy="2352675"/>
          </a:xfrm>
          <a:prstGeom prst="rect">
            <a:avLst/>
          </a:prstGeom>
          <a:noFill/>
          <a:ln>
            <a:noFill/>
          </a:ln>
        </p:spPr>
      </p:pic>
      <p:sp>
        <p:nvSpPr>
          <p:cNvPr id="10" name="CasellaDiTesto 9">
            <a:extLst>
              <a:ext uri="{FF2B5EF4-FFF2-40B4-BE49-F238E27FC236}">
                <a16:creationId xmlns:a16="http://schemas.microsoft.com/office/drawing/2014/main" id="{7F6C2F1F-6396-5841-F135-534F916202BC}"/>
              </a:ext>
            </a:extLst>
          </p:cNvPr>
          <p:cNvSpPr txBox="1"/>
          <p:nvPr/>
        </p:nvSpPr>
        <p:spPr>
          <a:xfrm>
            <a:off x="8979189" y="4960568"/>
            <a:ext cx="2350604" cy="369332"/>
          </a:xfrm>
          <a:prstGeom prst="rect">
            <a:avLst/>
          </a:prstGeom>
          <a:noFill/>
        </p:spPr>
        <p:txBody>
          <a:bodyPr wrap="square">
            <a:spAutoFit/>
          </a:bodyPr>
          <a:lstStyle/>
          <a:p>
            <a:r>
              <a:rPr lang="it-IT" dirty="0"/>
              <a:t>% cellule mutate &lt; 1%</a:t>
            </a:r>
          </a:p>
        </p:txBody>
      </p:sp>
      <p:pic>
        <p:nvPicPr>
          <p:cNvPr id="2050" name="Picture 2" descr="QX600 Droplet Digital PCR System | SelectScience">
            <a:extLst>
              <a:ext uri="{FF2B5EF4-FFF2-40B4-BE49-F238E27FC236}">
                <a16:creationId xmlns:a16="http://schemas.microsoft.com/office/drawing/2014/main" id="{38AAB987-8819-38D9-5BC2-65E8D37E64EE}"/>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7429" t="41351" r="2411" b="40329"/>
          <a:stretch/>
        </p:blipFill>
        <p:spPr bwMode="auto">
          <a:xfrm>
            <a:off x="9684258" y="185814"/>
            <a:ext cx="2218318" cy="598206"/>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testo 4">
            <a:extLst>
              <a:ext uri="{FF2B5EF4-FFF2-40B4-BE49-F238E27FC236}">
                <a16:creationId xmlns:a16="http://schemas.microsoft.com/office/drawing/2014/main" id="{7C569BBD-6857-2511-0DE5-52F69AB89904}"/>
              </a:ext>
            </a:extLst>
          </p:cNvPr>
          <p:cNvSpPr txBox="1">
            <a:spLocks/>
          </p:cNvSpPr>
          <p:nvPr/>
        </p:nvSpPr>
        <p:spPr>
          <a:xfrm>
            <a:off x="3021" y="6531338"/>
            <a:ext cx="7295512" cy="304988"/>
          </a:xfrm>
          <a:prstGeom prst="rect">
            <a:avLst/>
          </a:prstGeom>
        </p:spPr>
        <p:txBody>
          <a:bodyPr vert="horz" lIns="91440" tIns="45720" rIns="91440" bIns="45720" rtlCol="0" anchor="ctr">
            <a:normAutofit/>
          </a:bodyP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it-IT" dirty="0">
                <a:solidFill>
                  <a:schemeClr val="tx1"/>
                </a:solidFill>
              </a:rPr>
              <a:t>Giornata del Paziente 2025</a:t>
            </a:r>
          </a:p>
        </p:txBody>
      </p:sp>
    </p:spTree>
    <p:extLst>
      <p:ext uri="{BB962C8B-B14F-4D97-AF65-F5344CB8AC3E}">
        <p14:creationId xmlns:p14="http://schemas.microsoft.com/office/powerpoint/2010/main" val="284265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lstStyle>
        <a:defPPr algn="l">
          <a:defRPr dirty="0" smtClean="0">
            <a:solidFill>
              <a:schemeClr val="bg1">
                <a:lumMod val="7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1666</Words>
  <Application>Microsoft Office PowerPoint</Application>
  <PresentationFormat>Widescreen</PresentationFormat>
  <Paragraphs>212</Paragraphs>
  <Slides>16</Slides>
  <Notes>16</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16</vt:i4>
      </vt:variant>
    </vt:vector>
  </HeadingPairs>
  <TitlesOfParts>
    <vt:vector size="24" baseType="lpstr">
      <vt:lpstr>ＭＳ Ｐゴシック</vt:lpstr>
      <vt:lpstr>Arial</vt:lpstr>
      <vt:lpstr>Calibri</vt:lpstr>
      <vt:lpstr>Calibri Light</vt:lpstr>
      <vt:lpstr>Cambria</vt:lpstr>
      <vt:lpstr>Wingdings</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Cosa fa il biologo/biotecnologo all’interno di un laboratorio come il CRIMM?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Giada</dc:creator>
  <cp:lastModifiedBy>Utente</cp:lastModifiedBy>
  <cp:revision>39</cp:revision>
  <dcterms:created xsi:type="dcterms:W3CDTF">2025-05-09T14:02:25Z</dcterms:created>
  <dcterms:modified xsi:type="dcterms:W3CDTF">2025-05-17T12:28:48Z</dcterms:modified>
</cp:coreProperties>
</file>